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3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19"/>
  </p:notesMasterIdLst>
  <p:handoutMasterIdLst>
    <p:handoutMasterId r:id="rId20"/>
  </p:handoutMasterIdLst>
  <p:sldIdLst>
    <p:sldId id="549" r:id="rId5"/>
    <p:sldId id="425" r:id="rId6"/>
    <p:sldId id="595" r:id="rId7"/>
    <p:sldId id="596" r:id="rId8"/>
    <p:sldId id="597" r:id="rId9"/>
    <p:sldId id="598" r:id="rId10"/>
    <p:sldId id="599" r:id="rId11"/>
    <p:sldId id="603" r:id="rId12"/>
    <p:sldId id="601" r:id="rId13"/>
    <p:sldId id="602" r:id="rId14"/>
    <p:sldId id="604" r:id="rId15"/>
    <p:sldId id="600" r:id="rId16"/>
    <p:sldId id="573" r:id="rId17"/>
    <p:sldId id="557" r:id="rId1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0A3D"/>
    <a:srgbClr val="25578F"/>
    <a:srgbClr val="C7FF17"/>
    <a:srgbClr val="0070AD"/>
    <a:srgbClr val="E6E7E7"/>
    <a:srgbClr val="12ABDB"/>
    <a:srgbClr val="300B48"/>
    <a:srgbClr val="D9D9D9"/>
    <a:srgbClr val="95E616"/>
    <a:srgbClr val="FF3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9" autoAdjust="0"/>
    <p:restoredTop sz="96195" autoAdjust="0"/>
  </p:normalViewPr>
  <p:slideViewPr>
    <p:cSldViewPr>
      <p:cViewPr varScale="1">
        <p:scale>
          <a:sx n="110" d="100"/>
          <a:sy n="110" d="100"/>
        </p:scale>
        <p:origin x="384" y="9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208"/>
    </p:cViewPr>
  </p:sorterViewPr>
  <p:notesViewPr>
    <p:cSldViewPr>
      <p:cViewPr varScale="1">
        <p:scale>
          <a:sx n="59" d="100"/>
          <a:sy n="59" d="100"/>
        </p:scale>
        <p:origin x="2069"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ustomXml" Target="../customXml/item2.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01/07/2024</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01/07/2024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1925641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0.png"/><Relationship Id="rId5" Type="http://schemas.openxmlformats.org/officeDocument/2006/relationships/image" Target="../media/image27.png"/><Relationship Id="rId15" Type="http://schemas.openxmlformats.org/officeDocument/2006/relationships/image" Target="../media/image3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9.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Cor Broekhuis</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2022 Capgemini. All rights reserved.</a:t>
            </a:r>
          </a:p>
        </p:txBody>
      </p:sp>
    </p:spTree>
    <p:extLst>
      <p:ext uri="{BB962C8B-B14F-4D97-AF65-F5344CB8AC3E}">
        <p14:creationId xmlns:p14="http://schemas.microsoft.com/office/powerpoint/2010/main" val="203851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105924"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Software</a:t>
            </a:r>
            <a:r>
              <a:rPr lang="en-US" sz="800" kern="0" baseline="0" dirty="0">
                <a:solidFill>
                  <a:schemeClr val="tx2"/>
                </a:solidFill>
                <a:latin typeface="+mj-lt"/>
                <a:cs typeface="Arial" panose="020B0604020202020204" pitchFamily="34" charset="0"/>
              </a:rPr>
              <a:t> Engineering Track </a:t>
            </a:r>
            <a:r>
              <a:rPr lang="en-US" sz="800" kern="0" dirty="0">
                <a:solidFill>
                  <a:schemeClr val="tx2"/>
                </a:solidFill>
                <a:latin typeface="+mj-lt"/>
                <a:cs typeface="Arial" panose="020B0604020202020204" pitchFamily="34" charset="0"/>
              </a:rPr>
              <a:t>| Rick</a:t>
            </a:r>
            <a:r>
              <a:rPr lang="en-US" sz="800" kern="0" baseline="0" dirty="0">
                <a:solidFill>
                  <a:schemeClr val="tx2"/>
                </a:solidFill>
                <a:latin typeface="+mj-lt"/>
                <a:cs typeface="Arial" panose="020B0604020202020204" pitchFamily="34" charset="0"/>
              </a:rPr>
              <a:t> Artz</a:t>
            </a:r>
            <a:endParaRPr lang="en-US" sz="8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Tree>
    <p:extLst>
      <p:ext uri="{BB962C8B-B14F-4D97-AF65-F5344CB8AC3E}">
        <p14:creationId xmlns:p14="http://schemas.microsoft.com/office/powerpoint/2010/main" val="651654949"/>
      </p:ext>
    </p:extLst>
  </p:cSld>
  <p:clrMapOvr>
    <a:masterClrMapping/>
  </p:clrMapOvr>
  <p:extLst>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598736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n-lt"/>
                <a:ea typeface="+mn-ea"/>
                <a:cs typeface="Arial" panose="020B0604020202020204" pitchFamily="34" charset="0"/>
              </a:rPr>
              <a:t>Software</a:t>
            </a:r>
            <a:r>
              <a:rPr lang="en-US" sz="800" kern="0" baseline="0" dirty="0">
                <a:solidFill>
                  <a:schemeClr val="tx2"/>
                </a:solidFill>
                <a:latin typeface="+mn-lt"/>
                <a:ea typeface="+mn-ea"/>
                <a:cs typeface="Arial" panose="020B0604020202020204" pitchFamily="34" charset="0"/>
              </a:rPr>
              <a:t> Engineering Track </a:t>
            </a:r>
            <a:r>
              <a:rPr lang="en-US" sz="800" kern="0" dirty="0">
                <a:solidFill>
                  <a:schemeClr val="tx2"/>
                </a:solidFill>
                <a:latin typeface="+mn-lt"/>
                <a:ea typeface="+mn-ea"/>
                <a:cs typeface="Arial" panose="020B0604020202020204" pitchFamily="34" charset="0"/>
              </a:rPr>
              <a:t>| Rick</a:t>
            </a:r>
            <a:r>
              <a:rPr lang="en-US" sz="800" kern="0" baseline="0" dirty="0">
                <a:solidFill>
                  <a:schemeClr val="tx2"/>
                </a:solidFill>
                <a:latin typeface="+mn-lt"/>
                <a:ea typeface="+mn-ea"/>
                <a:cs typeface="Arial" panose="020B0604020202020204" pitchFamily="34" charset="0"/>
              </a:rPr>
              <a:t> Artz</a:t>
            </a:r>
            <a:endParaRPr lang="en-US" sz="800" kern="0" dirty="0">
              <a:solidFill>
                <a:schemeClr val="tx2"/>
              </a:solidFill>
              <a:latin typeface="+mn-lt"/>
              <a:ea typeface="+mn-ea"/>
              <a:cs typeface="Arial" panose="020B0604020202020204" pitchFamily="34" charset="0"/>
            </a:endParaRP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nl-NL"/>
              <a:t>Sleep de afbeelding naar de tijdelijke aanduiding of klik op het pictogram als u een afbeelding wilt toevoegen</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image" Target="../media/image4.svg"/><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3.pn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3.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image" Target="../media/image4.svg"/><Relationship Id="rId5" Type="http://schemas.openxmlformats.org/officeDocument/2006/relationships/slideLayout" Target="../slideLayouts/slideLayout38.xml"/><Relationship Id="rId10" Type="http://schemas.openxmlformats.org/officeDocument/2006/relationships/image" Target="../media/image3.png"/><Relationship Id="rId4" Type="http://schemas.openxmlformats.org/officeDocument/2006/relationships/slideLayout" Target="../slideLayouts/slideLayout37.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 id="2147483814" r:id="rId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 id="2147483813"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E257C33-C607-4F39-94FD-853E5F7CDFAF}"/>
              </a:ext>
            </a:extLst>
          </p:cNvPr>
          <p:cNvSpPr>
            <a:spLocks noGrp="1"/>
          </p:cNvSpPr>
          <p:nvPr>
            <p:ph type="body" sz="quarter" idx="11"/>
          </p:nvPr>
        </p:nvSpPr>
        <p:spPr/>
        <p:txBody>
          <a:bodyPr/>
          <a:lstStyle/>
          <a:p>
            <a:r>
              <a:rPr lang="en-US" dirty="0"/>
              <a:t>Software Engineering Track</a:t>
            </a:r>
            <a:endParaRPr lang="pt-PT" dirty="0"/>
          </a:p>
        </p:txBody>
      </p:sp>
      <p:sp>
        <p:nvSpPr>
          <p:cNvPr id="6" name="Text Placeholder 5">
            <a:extLst>
              <a:ext uri="{FF2B5EF4-FFF2-40B4-BE49-F238E27FC236}">
                <a16:creationId xmlns:a16="http://schemas.microsoft.com/office/drawing/2014/main" id="{3F70568B-4014-4005-A2F1-27137DEEE69A}"/>
              </a:ext>
            </a:extLst>
          </p:cNvPr>
          <p:cNvSpPr>
            <a:spLocks noGrp="1"/>
          </p:cNvSpPr>
          <p:nvPr>
            <p:ph type="body" sz="quarter" idx="12"/>
          </p:nvPr>
        </p:nvSpPr>
        <p:spPr/>
        <p:txBody>
          <a:bodyPr/>
          <a:lstStyle/>
          <a:p>
            <a:pPr lvl="0"/>
            <a:r>
              <a:rPr lang="en-US" dirty="0"/>
              <a:t>Cor Broekhuis</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2"/>
            <a:ext cx="10944596" cy="647924"/>
          </a:xfrm>
        </p:spPr>
        <p:txBody>
          <a:bodyPr>
            <a:normAutofit/>
          </a:bodyPr>
          <a:lstStyle/>
          <a:p>
            <a:r>
              <a:rPr lang="en-US"/>
              <a:t>Step 8 – Add User Service classes in service package</a:t>
            </a:r>
            <a:endParaRPr lang="pt-PT" dirty="0"/>
          </a:p>
        </p:txBody>
      </p:sp>
      <p:sp>
        <p:nvSpPr>
          <p:cNvPr id="4" name="TextBox 3">
            <a:extLst>
              <a:ext uri="{FF2B5EF4-FFF2-40B4-BE49-F238E27FC236}">
                <a16:creationId xmlns:a16="http://schemas.microsoft.com/office/drawing/2014/main" id="{90975750-0333-2CE9-58DC-E8CFAA14CB76}"/>
              </a:ext>
            </a:extLst>
          </p:cNvPr>
          <p:cNvSpPr txBox="1"/>
          <p:nvPr/>
        </p:nvSpPr>
        <p:spPr>
          <a:xfrm>
            <a:off x="429178" y="1052736"/>
            <a:ext cx="6096000" cy="1323439"/>
          </a:xfrm>
          <a:prstGeom prst="rect">
            <a:avLst/>
          </a:prstGeom>
          <a:noFill/>
        </p:spPr>
        <p:txBody>
          <a:bodyPr wrap="square">
            <a:spAutoFit/>
          </a:bodyPr>
          <a:lstStyle/>
          <a:p>
            <a:r>
              <a:rPr lang="nl-NL" sz="1000">
                <a:solidFill>
                  <a:srgbClr val="CC7832"/>
                </a:solidFill>
                <a:effectLst/>
                <a:latin typeface="JetBrains Mono"/>
              </a:rPr>
              <a:t>public interface </a:t>
            </a:r>
            <a:r>
              <a:rPr lang="nl-NL" sz="1000">
                <a:solidFill>
                  <a:srgbClr val="A9B7C6"/>
                </a:solidFill>
                <a:effectLst/>
                <a:latin typeface="JetBrains Mono"/>
              </a:rPr>
              <a:t>UserService {</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Iterable&lt;User&gt; </a:t>
            </a:r>
            <a:r>
              <a:rPr lang="nl-NL" sz="1000">
                <a:solidFill>
                  <a:srgbClr val="FFC66D"/>
                </a:solidFill>
                <a:effectLst/>
                <a:latin typeface="JetBrains Mono"/>
              </a:rPr>
              <a:t>findAll</a:t>
            </a:r>
            <a:r>
              <a:rPr lang="nl-NL" sz="1000">
                <a:solidFill>
                  <a:srgbClr val="A9B7C6"/>
                </a:solidFill>
                <a:effectLst/>
                <a:latin typeface="JetBrains Mono"/>
              </a:rPr>
              <a:t>()</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Optional&lt;User&gt; </a:t>
            </a:r>
            <a:r>
              <a:rPr lang="nl-NL" sz="1000">
                <a:solidFill>
                  <a:srgbClr val="FFC66D"/>
                </a:solidFill>
                <a:effectLst/>
                <a:latin typeface="JetBrains Mono"/>
              </a:rPr>
              <a:t>findById</a:t>
            </a:r>
            <a:r>
              <a:rPr lang="nl-NL" sz="1000">
                <a:solidFill>
                  <a:srgbClr val="A9B7C6"/>
                </a:solidFill>
                <a:effectLst/>
                <a:latin typeface="JetBrains Mono"/>
              </a:rPr>
              <a:t>(</a:t>
            </a:r>
            <a:r>
              <a:rPr lang="nl-NL" sz="1000">
                <a:solidFill>
                  <a:srgbClr val="CC7832"/>
                </a:solidFill>
                <a:effectLst/>
                <a:latin typeface="JetBrains Mono"/>
              </a:rPr>
              <a:t>long </a:t>
            </a:r>
            <a:r>
              <a:rPr lang="nl-NL" sz="1000">
                <a:solidFill>
                  <a:srgbClr val="A9B7C6"/>
                </a:solidFill>
                <a:effectLst/>
                <a:latin typeface="JetBrains Mono"/>
              </a:rPr>
              <a:t>id)</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User </a:t>
            </a:r>
            <a:r>
              <a:rPr lang="nl-NL" sz="1000">
                <a:solidFill>
                  <a:srgbClr val="FFC66D"/>
                </a:solidFill>
                <a:effectLst/>
                <a:latin typeface="JetBrains Mono"/>
              </a:rPr>
              <a:t>save</a:t>
            </a:r>
            <a:r>
              <a:rPr lang="nl-NL" sz="1000">
                <a:solidFill>
                  <a:srgbClr val="A9B7C6"/>
                </a:solidFill>
                <a:effectLst/>
                <a:latin typeface="JetBrains Mono"/>
              </a:rPr>
              <a:t>(User user)</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void </a:t>
            </a:r>
            <a:r>
              <a:rPr lang="nl-NL" sz="1000">
                <a:solidFill>
                  <a:srgbClr val="FFC66D"/>
                </a:solidFill>
                <a:effectLst/>
                <a:latin typeface="JetBrains Mono"/>
              </a:rPr>
              <a:t>deleteById</a:t>
            </a:r>
            <a:r>
              <a:rPr lang="nl-NL" sz="1000">
                <a:solidFill>
                  <a:srgbClr val="A9B7C6"/>
                </a:solidFill>
                <a:effectLst/>
                <a:latin typeface="JetBrains Mono"/>
              </a:rPr>
              <a:t>( </a:t>
            </a:r>
            <a:r>
              <a:rPr lang="nl-NL" sz="1000">
                <a:solidFill>
                  <a:srgbClr val="CC7832"/>
                </a:solidFill>
                <a:effectLst/>
                <a:latin typeface="JetBrains Mono"/>
              </a:rPr>
              <a:t>long </a:t>
            </a:r>
            <a:r>
              <a:rPr lang="nl-NL" sz="1000">
                <a:solidFill>
                  <a:srgbClr val="A9B7C6"/>
                </a:solidFill>
                <a:effectLst/>
                <a:latin typeface="JetBrains Mono"/>
              </a:rPr>
              <a:t>id)</a:t>
            </a:r>
            <a:r>
              <a:rPr lang="nl-NL" sz="1000">
                <a:solidFill>
                  <a:srgbClr val="CC7832"/>
                </a:solidFill>
                <a:effectLst/>
                <a:latin typeface="JetBrains Mono"/>
              </a:rPr>
              <a:t>;</a:t>
            </a:r>
            <a:br>
              <a:rPr lang="nl-NL" sz="1000">
                <a:solidFill>
                  <a:srgbClr val="CC7832"/>
                </a:solidFill>
                <a:effectLst/>
                <a:latin typeface="JetBrains Mono"/>
              </a:rPr>
            </a:br>
            <a:br>
              <a:rPr lang="nl-NL" sz="1000">
                <a:solidFill>
                  <a:srgbClr val="CC7832"/>
                </a:solidFill>
                <a:effectLst/>
                <a:latin typeface="JetBrains Mono"/>
              </a:rPr>
            </a:br>
            <a:r>
              <a:rPr lang="nl-NL" sz="1000">
                <a:solidFill>
                  <a:srgbClr val="A9B7C6"/>
                </a:solidFill>
                <a:effectLst/>
                <a:latin typeface="JetBrains Mono"/>
              </a:rPr>
              <a:t>}</a:t>
            </a:r>
          </a:p>
        </p:txBody>
      </p:sp>
      <p:sp>
        <p:nvSpPr>
          <p:cNvPr id="7" name="TextBox 6">
            <a:extLst>
              <a:ext uri="{FF2B5EF4-FFF2-40B4-BE49-F238E27FC236}">
                <a16:creationId xmlns:a16="http://schemas.microsoft.com/office/drawing/2014/main" id="{20FCDE4A-E25F-4683-B1C8-708CB65ADAD3}"/>
              </a:ext>
            </a:extLst>
          </p:cNvPr>
          <p:cNvSpPr txBox="1"/>
          <p:nvPr/>
        </p:nvSpPr>
        <p:spPr>
          <a:xfrm>
            <a:off x="3719736" y="802581"/>
            <a:ext cx="6096000" cy="5632311"/>
          </a:xfrm>
          <a:prstGeom prst="rect">
            <a:avLst/>
          </a:prstGeom>
          <a:noFill/>
        </p:spPr>
        <p:txBody>
          <a:bodyPr wrap="square">
            <a:spAutoFit/>
          </a:bodyPr>
          <a:lstStyle/>
          <a:p>
            <a:r>
              <a:rPr lang="nl-NL" sz="1000">
                <a:solidFill>
                  <a:srgbClr val="BBB529"/>
                </a:solidFill>
                <a:effectLst/>
                <a:latin typeface="JetBrains Mono"/>
              </a:rPr>
              <a:t>@Service</a:t>
            </a:r>
            <a:br>
              <a:rPr lang="nl-NL" sz="1000">
                <a:solidFill>
                  <a:srgbClr val="BBB529"/>
                </a:solidFill>
                <a:effectLst/>
                <a:latin typeface="JetBrains Mono"/>
              </a:rPr>
            </a:br>
            <a:r>
              <a:rPr lang="nl-NL" sz="1000">
                <a:solidFill>
                  <a:srgbClr val="CC7832"/>
                </a:solidFill>
                <a:effectLst/>
                <a:latin typeface="JetBrains Mono"/>
              </a:rPr>
              <a:t>public class </a:t>
            </a:r>
            <a:r>
              <a:rPr lang="nl-NL" sz="1000">
                <a:solidFill>
                  <a:srgbClr val="A9B7C6"/>
                </a:solidFill>
                <a:effectLst/>
                <a:latin typeface="JetBrains Mono"/>
              </a:rPr>
              <a:t>UserServiceImpl </a:t>
            </a:r>
            <a:r>
              <a:rPr lang="nl-NL" sz="1000">
                <a:solidFill>
                  <a:srgbClr val="CC7832"/>
                </a:solidFill>
                <a:effectLst/>
                <a:latin typeface="JetBrains Mono"/>
              </a:rPr>
              <a:t>implements </a:t>
            </a:r>
            <a:r>
              <a:rPr lang="nl-NL" sz="1000">
                <a:solidFill>
                  <a:srgbClr val="A9B7C6"/>
                </a:solidFill>
                <a:effectLst/>
                <a:latin typeface="JetBrains Mono"/>
              </a:rPr>
              <a:t>UserService{</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UserRepository </a:t>
            </a:r>
            <a:r>
              <a:rPr lang="nl-NL" sz="1000">
                <a:solidFill>
                  <a:srgbClr val="9876AA"/>
                </a:solidFill>
                <a:effectLst/>
                <a:latin typeface="JetBrains Mono"/>
              </a:rPr>
              <a:t>userRepository</a:t>
            </a:r>
            <a:r>
              <a:rPr lang="nl-NL" sz="1000">
                <a:solidFill>
                  <a:srgbClr val="CC7832"/>
                </a:solidFill>
                <a:effectLst/>
                <a:latin typeface="JetBrains Mono"/>
              </a:rPr>
              <a:t>;</a:t>
            </a:r>
            <a:br>
              <a:rPr lang="nl-NL" sz="1000">
                <a:solidFill>
                  <a:srgbClr val="CC7832"/>
                </a:solidFill>
                <a:effectLst/>
                <a:latin typeface="JetBrains Mono"/>
              </a:rPr>
            </a:b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808080"/>
                </a:solidFill>
                <a:effectLst/>
                <a:latin typeface="JetBrains Mono"/>
              </a:rPr>
              <a:t>// No annotation required for autowiring</a:t>
            </a:r>
            <a:br>
              <a:rPr lang="nl-NL" sz="1000">
                <a:solidFill>
                  <a:srgbClr val="808080"/>
                </a:solidFill>
                <a:effectLst/>
                <a:latin typeface="JetBrains Mono"/>
              </a:rPr>
            </a:br>
            <a:r>
              <a:rPr lang="nl-NL" sz="1000">
                <a:solidFill>
                  <a:srgbClr val="808080"/>
                </a:solidFill>
                <a:effectLst/>
                <a:latin typeface="JetBrains Mono"/>
              </a:rPr>
              <a:t>    </a:t>
            </a:r>
            <a:r>
              <a:rPr lang="nl-NL" sz="1000">
                <a:solidFill>
                  <a:srgbClr val="CC7832"/>
                </a:solidFill>
                <a:effectLst/>
                <a:latin typeface="JetBrains Mono"/>
              </a:rPr>
              <a:t>public </a:t>
            </a:r>
            <a:r>
              <a:rPr lang="nl-NL" sz="1000">
                <a:solidFill>
                  <a:srgbClr val="FFC66D"/>
                </a:solidFill>
                <a:effectLst/>
                <a:latin typeface="JetBrains Mono"/>
              </a:rPr>
              <a:t>UserServiceImpl</a:t>
            </a:r>
            <a:r>
              <a:rPr lang="nl-NL" sz="1000">
                <a:solidFill>
                  <a:srgbClr val="A9B7C6"/>
                </a:solidFill>
                <a:effectLst/>
                <a:latin typeface="JetBrains Mono"/>
              </a:rPr>
              <a:t>( UserRepository userRepository){</a:t>
            </a: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CC7832"/>
                </a:solidFill>
                <a:effectLst/>
                <a:latin typeface="JetBrains Mono"/>
              </a:rPr>
              <a:t>this</a:t>
            </a:r>
            <a:r>
              <a:rPr lang="nl-NL" sz="1000">
                <a:solidFill>
                  <a:srgbClr val="A9B7C6"/>
                </a:solidFill>
                <a:effectLst/>
                <a:latin typeface="JetBrains Mono"/>
              </a:rPr>
              <a:t>.</a:t>
            </a:r>
            <a:r>
              <a:rPr lang="nl-NL" sz="1000">
                <a:solidFill>
                  <a:srgbClr val="9876AA"/>
                </a:solidFill>
                <a:effectLst/>
                <a:latin typeface="JetBrains Mono"/>
              </a:rPr>
              <a:t>userRepository </a:t>
            </a:r>
            <a:r>
              <a:rPr lang="nl-NL" sz="1000">
                <a:solidFill>
                  <a:srgbClr val="A9B7C6"/>
                </a:solidFill>
                <a:effectLst/>
                <a:latin typeface="JetBrains Mono"/>
              </a:rPr>
              <a:t>= userRepository</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BBB529"/>
                </a:solidFill>
                <a:effectLst/>
                <a:latin typeface="JetBrains Mono"/>
              </a:rPr>
              <a:t>@Override</a:t>
            </a:r>
            <a:br>
              <a:rPr lang="nl-NL" sz="1000">
                <a:solidFill>
                  <a:srgbClr val="BBB529"/>
                </a:solidFill>
                <a:effectLst/>
                <a:latin typeface="JetBrains Mono"/>
              </a:rPr>
            </a:br>
            <a:r>
              <a:rPr lang="nl-NL" sz="1000">
                <a:solidFill>
                  <a:srgbClr val="BBB529"/>
                </a:solidFill>
                <a:effectLst/>
                <a:latin typeface="JetBrains Mono"/>
              </a:rPr>
              <a:t>    </a:t>
            </a:r>
            <a:r>
              <a:rPr lang="nl-NL" sz="1000">
                <a:solidFill>
                  <a:srgbClr val="CC7832"/>
                </a:solidFill>
                <a:effectLst/>
                <a:latin typeface="JetBrains Mono"/>
              </a:rPr>
              <a:t>public </a:t>
            </a:r>
            <a:r>
              <a:rPr lang="nl-NL" sz="1000">
                <a:solidFill>
                  <a:srgbClr val="A9B7C6"/>
                </a:solidFill>
                <a:effectLst/>
                <a:latin typeface="JetBrains Mono"/>
              </a:rPr>
              <a:t>Iterable&lt;User&gt; </a:t>
            </a:r>
            <a:r>
              <a:rPr lang="nl-NL" sz="1000">
                <a:solidFill>
                  <a:srgbClr val="FFC66D"/>
                </a:solidFill>
                <a:effectLst/>
                <a:latin typeface="JetBrains Mono"/>
              </a:rPr>
              <a:t>findAll</a:t>
            </a:r>
            <a:r>
              <a:rPr lang="nl-NL" sz="1000">
                <a:solidFill>
                  <a:srgbClr val="A9B7C6"/>
                </a:solidFill>
                <a:effectLst/>
                <a:latin typeface="JetBrains Mono"/>
              </a:rPr>
              <a:t>(){</a:t>
            </a: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CC7832"/>
                </a:solidFill>
                <a:effectLst/>
                <a:latin typeface="JetBrains Mono"/>
              </a:rPr>
              <a:t>return </a:t>
            </a:r>
            <a:r>
              <a:rPr lang="nl-NL" sz="1000">
                <a:solidFill>
                  <a:srgbClr val="9876AA"/>
                </a:solidFill>
                <a:effectLst/>
                <a:latin typeface="JetBrains Mono"/>
              </a:rPr>
              <a:t>userRepository</a:t>
            </a:r>
            <a:r>
              <a:rPr lang="nl-NL" sz="1000">
                <a:solidFill>
                  <a:srgbClr val="A9B7C6"/>
                </a:solidFill>
                <a:effectLst/>
                <a:latin typeface="JetBrains Mono"/>
              </a:rPr>
              <a:t>.findAll()</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BBB529"/>
                </a:solidFill>
                <a:effectLst/>
                <a:latin typeface="JetBrains Mono"/>
              </a:rPr>
              <a:t>@Override</a:t>
            </a:r>
            <a:br>
              <a:rPr lang="nl-NL" sz="1000">
                <a:solidFill>
                  <a:srgbClr val="BBB529"/>
                </a:solidFill>
                <a:effectLst/>
                <a:latin typeface="JetBrains Mono"/>
              </a:rPr>
            </a:br>
            <a:r>
              <a:rPr lang="nl-NL" sz="1000">
                <a:solidFill>
                  <a:srgbClr val="BBB529"/>
                </a:solidFill>
                <a:effectLst/>
                <a:latin typeface="JetBrains Mono"/>
              </a:rPr>
              <a:t>    </a:t>
            </a:r>
            <a:r>
              <a:rPr lang="nl-NL" sz="1000">
                <a:solidFill>
                  <a:srgbClr val="CC7832"/>
                </a:solidFill>
                <a:effectLst/>
                <a:latin typeface="JetBrains Mono"/>
              </a:rPr>
              <a:t>public </a:t>
            </a:r>
            <a:r>
              <a:rPr lang="nl-NL" sz="1000">
                <a:solidFill>
                  <a:srgbClr val="A9B7C6"/>
                </a:solidFill>
                <a:effectLst/>
                <a:latin typeface="JetBrains Mono"/>
              </a:rPr>
              <a:t>Optional&lt;User&gt; </a:t>
            </a:r>
            <a:r>
              <a:rPr lang="nl-NL" sz="1000">
                <a:solidFill>
                  <a:srgbClr val="FFC66D"/>
                </a:solidFill>
                <a:effectLst/>
                <a:latin typeface="JetBrains Mono"/>
              </a:rPr>
              <a:t>findById</a:t>
            </a:r>
            <a:r>
              <a:rPr lang="nl-NL" sz="1000">
                <a:solidFill>
                  <a:srgbClr val="A9B7C6"/>
                </a:solidFill>
                <a:effectLst/>
                <a:latin typeface="JetBrains Mono"/>
              </a:rPr>
              <a:t>(</a:t>
            </a:r>
            <a:r>
              <a:rPr lang="nl-NL" sz="1000">
                <a:solidFill>
                  <a:srgbClr val="CC7832"/>
                </a:solidFill>
                <a:effectLst/>
                <a:latin typeface="JetBrains Mono"/>
              </a:rPr>
              <a:t>long </a:t>
            </a:r>
            <a:r>
              <a:rPr lang="nl-NL" sz="1000">
                <a:solidFill>
                  <a:srgbClr val="A9B7C6"/>
                </a:solidFill>
                <a:effectLst/>
                <a:latin typeface="JetBrains Mono"/>
              </a:rPr>
              <a:t>id) {</a:t>
            </a: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CC7832"/>
                </a:solidFill>
                <a:effectLst/>
                <a:latin typeface="JetBrains Mono"/>
              </a:rPr>
              <a:t>return </a:t>
            </a:r>
            <a:r>
              <a:rPr lang="nl-NL" sz="1000">
                <a:solidFill>
                  <a:srgbClr val="9876AA"/>
                </a:solidFill>
                <a:effectLst/>
                <a:latin typeface="JetBrains Mono"/>
              </a:rPr>
              <a:t>userRepository</a:t>
            </a:r>
            <a:r>
              <a:rPr lang="nl-NL" sz="1000">
                <a:solidFill>
                  <a:srgbClr val="A9B7C6"/>
                </a:solidFill>
                <a:effectLst/>
                <a:latin typeface="JetBrains Mono"/>
              </a:rPr>
              <a:t>.findById( id)</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BBB529"/>
                </a:solidFill>
                <a:effectLst/>
                <a:latin typeface="JetBrains Mono"/>
              </a:rPr>
              <a:t>@Override</a:t>
            </a:r>
            <a:br>
              <a:rPr lang="nl-NL" sz="1000">
                <a:solidFill>
                  <a:srgbClr val="BBB529"/>
                </a:solidFill>
                <a:effectLst/>
                <a:latin typeface="JetBrains Mono"/>
              </a:rPr>
            </a:br>
            <a:r>
              <a:rPr lang="nl-NL" sz="1000">
                <a:solidFill>
                  <a:srgbClr val="BBB529"/>
                </a:solidFill>
                <a:effectLst/>
                <a:latin typeface="JetBrains Mono"/>
              </a:rPr>
              <a:t>    </a:t>
            </a:r>
            <a:r>
              <a:rPr lang="nl-NL" sz="1000">
                <a:solidFill>
                  <a:srgbClr val="CC7832"/>
                </a:solidFill>
                <a:effectLst/>
                <a:latin typeface="JetBrains Mono"/>
              </a:rPr>
              <a:t>public </a:t>
            </a:r>
            <a:r>
              <a:rPr lang="nl-NL" sz="1000">
                <a:solidFill>
                  <a:srgbClr val="A9B7C6"/>
                </a:solidFill>
                <a:effectLst/>
                <a:latin typeface="JetBrains Mono"/>
              </a:rPr>
              <a:t>User </a:t>
            </a:r>
            <a:r>
              <a:rPr lang="nl-NL" sz="1000">
                <a:solidFill>
                  <a:srgbClr val="FFC66D"/>
                </a:solidFill>
                <a:effectLst/>
                <a:latin typeface="JetBrains Mono"/>
              </a:rPr>
              <a:t>save</a:t>
            </a:r>
            <a:r>
              <a:rPr lang="nl-NL" sz="1000">
                <a:solidFill>
                  <a:srgbClr val="A9B7C6"/>
                </a:solidFill>
                <a:effectLst/>
                <a:latin typeface="JetBrains Mono"/>
              </a:rPr>
              <a:t>(User user){</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CC7832"/>
                </a:solidFill>
                <a:effectLst/>
                <a:latin typeface="JetBrains Mono"/>
              </a:rPr>
              <a:t>if</a:t>
            </a:r>
            <a:r>
              <a:rPr lang="nl-NL" sz="1000">
                <a:solidFill>
                  <a:srgbClr val="A9B7C6"/>
                </a:solidFill>
                <a:effectLst/>
                <a:latin typeface="JetBrains Mono"/>
              </a:rPr>
              <a:t>( user.getId() == </a:t>
            </a:r>
            <a:r>
              <a:rPr lang="nl-NL" sz="1000">
                <a:solidFill>
                  <a:srgbClr val="6897BB"/>
                </a:solidFill>
                <a:effectLst/>
                <a:latin typeface="JetBrains Mono"/>
              </a:rPr>
              <a:t>0</a:t>
            </a:r>
            <a:r>
              <a:rPr lang="nl-NL" sz="1000">
                <a:solidFill>
                  <a:srgbClr val="A9B7C6"/>
                </a:solidFill>
                <a:effectLst/>
                <a:latin typeface="JetBrains Mono"/>
              </a:rPr>
              <a:t>){</a:t>
            </a:r>
            <a:br>
              <a:rPr lang="nl-NL" sz="1000">
                <a:solidFill>
                  <a:srgbClr val="A9B7C6"/>
                </a:solidFill>
                <a:effectLst/>
                <a:latin typeface="JetBrains Mono"/>
              </a:rPr>
            </a:br>
            <a:r>
              <a:rPr lang="nl-NL" sz="1000">
                <a:solidFill>
                  <a:srgbClr val="A9B7C6"/>
                </a:solidFill>
                <a:effectLst/>
                <a:latin typeface="JetBrains Mono"/>
              </a:rPr>
              <a:t>            System.</a:t>
            </a:r>
            <a:r>
              <a:rPr lang="nl-NL" sz="1000" i="1">
                <a:solidFill>
                  <a:srgbClr val="9876AA"/>
                </a:solidFill>
                <a:effectLst/>
                <a:latin typeface="JetBrains Mono"/>
              </a:rPr>
              <a:t>out</a:t>
            </a:r>
            <a:r>
              <a:rPr lang="nl-NL" sz="1000">
                <a:solidFill>
                  <a:srgbClr val="A9B7C6"/>
                </a:solidFill>
                <a:effectLst/>
                <a:latin typeface="JetBrains Mono"/>
              </a:rPr>
              <a:t>.println(</a:t>
            </a:r>
            <a:r>
              <a:rPr lang="nl-NL" sz="1000">
                <a:solidFill>
                  <a:srgbClr val="6A8759"/>
                </a:solidFill>
                <a:effectLst/>
                <a:latin typeface="JetBrains Mono"/>
              </a:rPr>
              <a:t>"Creating user"</a:t>
            </a:r>
            <a:r>
              <a:rPr lang="nl-NL" sz="1000">
                <a:solidFill>
                  <a:srgbClr val="A9B7C6"/>
                </a:solidFill>
                <a:effectLst/>
                <a:latin typeface="JetBrains Mono"/>
              </a:rPr>
              <a:t>)</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a:t>
            </a:r>
            <a:r>
              <a:rPr lang="nl-NL" sz="1000">
                <a:solidFill>
                  <a:srgbClr val="CC7832"/>
                </a:solidFill>
                <a:effectLst/>
                <a:latin typeface="JetBrains Mono"/>
              </a:rPr>
              <a:t>else</a:t>
            </a:r>
            <a:r>
              <a:rPr lang="nl-NL" sz="1000">
                <a:solidFill>
                  <a:srgbClr val="A9B7C6"/>
                </a:solidFill>
                <a:effectLst/>
                <a:latin typeface="JetBrains Mono"/>
              </a:rPr>
              <a:t>{</a:t>
            </a:r>
            <a:br>
              <a:rPr lang="nl-NL" sz="1000">
                <a:solidFill>
                  <a:srgbClr val="A9B7C6"/>
                </a:solidFill>
                <a:effectLst/>
                <a:latin typeface="JetBrains Mono"/>
              </a:rPr>
            </a:br>
            <a:r>
              <a:rPr lang="nl-NL" sz="1000">
                <a:solidFill>
                  <a:srgbClr val="A9B7C6"/>
                </a:solidFill>
                <a:effectLst/>
                <a:latin typeface="JetBrains Mono"/>
              </a:rPr>
              <a:t>            System.</a:t>
            </a:r>
            <a:r>
              <a:rPr lang="nl-NL" sz="1000" i="1">
                <a:solidFill>
                  <a:srgbClr val="9876AA"/>
                </a:solidFill>
                <a:effectLst/>
                <a:latin typeface="JetBrains Mono"/>
              </a:rPr>
              <a:t>out</a:t>
            </a:r>
            <a:r>
              <a:rPr lang="nl-NL" sz="1000">
                <a:solidFill>
                  <a:srgbClr val="A9B7C6"/>
                </a:solidFill>
                <a:effectLst/>
                <a:latin typeface="JetBrains Mono"/>
              </a:rPr>
              <a:t>.println(</a:t>
            </a:r>
            <a:r>
              <a:rPr lang="nl-NL" sz="1000">
                <a:solidFill>
                  <a:srgbClr val="6A8759"/>
                </a:solidFill>
                <a:effectLst/>
                <a:latin typeface="JetBrains Mono"/>
              </a:rPr>
              <a:t>"updating user"</a:t>
            </a:r>
            <a:r>
              <a:rPr lang="nl-NL" sz="1000">
                <a:solidFill>
                  <a:srgbClr val="A9B7C6"/>
                </a:solidFill>
                <a:effectLst/>
                <a:latin typeface="JetBrains Mono"/>
              </a:rPr>
              <a:t>)</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a:t>
            </a: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CC7832"/>
                </a:solidFill>
                <a:effectLst/>
                <a:latin typeface="JetBrains Mono"/>
              </a:rPr>
              <a:t>return </a:t>
            </a:r>
            <a:r>
              <a:rPr lang="nl-NL" sz="1000">
                <a:solidFill>
                  <a:srgbClr val="9876AA"/>
                </a:solidFill>
                <a:effectLst/>
                <a:latin typeface="JetBrains Mono"/>
              </a:rPr>
              <a:t>userRepository</a:t>
            </a:r>
            <a:r>
              <a:rPr lang="nl-NL" sz="1000">
                <a:solidFill>
                  <a:srgbClr val="A9B7C6"/>
                </a:solidFill>
                <a:effectLst/>
                <a:latin typeface="JetBrains Mono"/>
              </a:rPr>
              <a:t>.save( user)</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BBB529"/>
                </a:solidFill>
                <a:effectLst/>
                <a:latin typeface="JetBrains Mono"/>
              </a:rPr>
              <a:t>@Override</a:t>
            </a:r>
            <a:br>
              <a:rPr lang="nl-NL" sz="1000">
                <a:solidFill>
                  <a:srgbClr val="BBB529"/>
                </a:solidFill>
                <a:effectLst/>
                <a:latin typeface="JetBrains Mono"/>
              </a:rPr>
            </a:br>
            <a:r>
              <a:rPr lang="nl-NL" sz="1000">
                <a:solidFill>
                  <a:srgbClr val="BBB529"/>
                </a:solidFill>
                <a:effectLst/>
                <a:latin typeface="JetBrains Mono"/>
              </a:rPr>
              <a:t>    </a:t>
            </a:r>
            <a:r>
              <a:rPr lang="nl-NL" sz="1000">
                <a:solidFill>
                  <a:srgbClr val="CC7832"/>
                </a:solidFill>
                <a:effectLst/>
                <a:latin typeface="JetBrains Mono"/>
              </a:rPr>
              <a:t>public void </a:t>
            </a:r>
            <a:r>
              <a:rPr lang="nl-NL" sz="1000">
                <a:solidFill>
                  <a:srgbClr val="FFC66D"/>
                </a:solidFill>
                <a:effectLst/>
                <a:latin typeface="JetBrains Mono"/>
              </a:rPr>
              <a:t>deleteById</a:t>
            </a:r>
            <a:r>
              <a:rPr lang="nl-NL" sz="1000">
                <a:solidFill>
                  <a:srgbClr val="A9B7C6"/>
                </a:solidFill>
                <a:effectLst/>
                <a:latin typeface="JetBrains Mono"/>
              </a:rPr>
              <a:t>( </a:t>
            </a:r>
            <a:r>
              <a:rPr lang="nl-NL" sz="1000">
                <a:solidFill>
                  <a:srgbClr val="CC7832"/>
                </a:solidFill>
                <a:effectLst/>
                <a:latin typeface="JetBrains Mono"/>
              </a:rPr>
              <a:t>long </a:t>
            </a:r>
            <a:r>
              <a:rPr lang="nl-NL" sz="1000">
                <a:solidFill>
                  <a:srgbClr val="A9B7C6"/>
                </a:solidFill>
                <a:effectLst/>
                <a:latin typeface="JetBrains Mono"/>
              </a:rPr>
              <a:t>id) {</a:t>
            </a: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9876AA"/>
                </a:solidFill>
                <a:effectLst/>
                <a:latin typeface="JetBrains Mono"/>
              </a:rPr>
              <a:t>userRepository</a:t>
            </a:r>
            <a:r>
              <a:rPr lang="nl-NL" sz="1000">
                <a:solidFill>
                  <a:srgbClr val="A9B7C6"/>
                </a:solidFill>
                <a:effectLst/>
                <a:latin typeface="JetBrains Mono"/>
              </a:rPr>
              <a:t>.deleteById( id)</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a:t>
            </a:r>
            <a:br>
              <a:rPr lang="nl-NL" sz="1000">
                <a:solidFill>
                  <a:srgbClr val="A9B7C6"/>
                </a:solidFill>
                <a:effectLst/>
                <a:latin typeface="JetBrains Mono"/>
              </a:rPr>
            </a:br>
            <a:r>
              <a:rPr lang="nl-NL" sz="1000">
                <a:solidFill>
                  <a:srgbClr val="A9B7C6"/>
                </a:solidFill>
                <a:effectLst/>
                <a:latin typeface="JetBrains Mono"/>
              </a:rPr>
              <a:t>}</a:t>
            </a:r>
          </a:p>
        </p:txBody>
      </p:sp>
    </p:spTree>
    <p:extLst>
      <p:ext uri="{BB962C8B-B14F-4D97-AF65-F5344CB8AC3E}">
        <p14:creationId xmlns:p14="http://schemas.microsoft.com/office/powerpoint/2010/main" val="4186304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2"/>
            <a:ext cx="10944596" cy="647924"/>
          </a:xfrm>
        </p:spPr>
        <p:txBody>
          <a:bodyPr>
            <a:normAutofit/>
          </a:bodyPr>
          <a:lstStyle/>
          <a:p>
            <a:r>
              <a:rPr lang="en-US"/>
              <a:t>Step 9 – Add User controller class in controller</a:t>
            </a:r>
            <a:endParaRPr lang="pt-PT" dirty="0"/>
          </a:p>
        </p:txBody>
      </p:sp>
      <p:sp>
        <p:nvSpPr>
          <p:cNvPr id="4" name="TextBox 3">
            <a:extLst>
              <a:ext uri="{FF2B5EF4-FFF2-40B4-BE49-F238E27FC236}">
                <a16:creationId xmlns:a16="http://schemas.microsoft.com/office/drawing/2014/main" id="{C62B8AEB-DB2D-57D9-01E1-E697AD7FD45C}"/>
              </a:ext>
            </a:extLst>
          </p:cNvPr>
          <p:cNvSpPr txBox="1"/>
          <p:nvPr/>
        </p:nvSpPr>
        <p:spPr>
          <a:xfrm>
            <a:off x="396156" y="980728"/>
            <a:ext cx="6096000" cy="3477875"/>
          </a:xfrm>
          <a:prstGeom prst="rect">
            <a:avLst/>
          </a:prstGeom>
          <a:noFill/>
        </p:spPr>
        <p:txBody>
          <a:bodyPr wrap="square">
            <a:spAutoFit/>
          </a:bodyPr>
          <a:lstStyle/>
          <a:p>
            <a:r>
              <a:rPr lang="nl-NL" sz="1000">
                <a:solidFill>
                  <a:srgbClr val="BBB529"/>
                </a:solidFill>
                <a:effectLst/>
                <a:latin typeface="JetBrains Mono"/>
              </a:rPr>
              <a:t>@RestController</a:t>
            </a:r>
            <a:br>
              <a:rPr lang="nl-NL" sz="1000">
                <a:solidFill>
                  <a:srgbClr val="BBB529"/>
                </a:solidFill>
                <a:effectLst/>
                <a:latin typeface="JetBrains Mono"/>
              </a:rPr>
            </a:br>
            <a:r>
              <a:rPr lang="nl-NL" sz="1000">
                <a:solidFill>
                  <a:srgbClr val="BBB529"/>
                </a:solidFill>
                <a:effectLst/>
                <a:latin typeface="JetBrains Mono"/>
              </a:rPr>
              <a:t>@RequestMapping</a:t>
            </a:r>
            <a:r>
              <a:rPr lang="nl-NL" sz="1000">
                <a:solidFill>
                  <a:srgbClr val="A9B7C6"/>
                </a:solidFill>
                <a:effectLst/>
                <a:latin typeface="JetBrains Mono"/>
              </a:rPr>
              <a:t>(</a:t>
            </a:r>
            <a:r>
              <a:rPr lang="nl-NL" sz="1000">
                <a:solidFill>
                  <a:srgbClr val="6A8759"/>
                </a:solidFill>
                <a:effectLst/>
                <a:latin typeface="JetBrains Mono"/>
              </a:rPr>
              <a:t>"/api"</a:t>
            </a:r>
            <a:r>
              <a:rPr lang="nl-NL" sz="1000">
                <a:solidFill>
                  <a:srgbClr val="A9B7C6"/>
                </a:solidFill>
                <a:effectLst/>
                <a:latin typeface="JetBrains Mono"/>
              </a:rPr>
              <a:t>)</a:t>
            </a:r>
            <a:br>
              <a:rPr lang="nl-NL" sz="1000">
                <a:solidFill>
                  <a:srgbClr val="A9B7C6"/>
                </a:solidFill>
                <a:effectLst/>
                <a:latin typeface="JetBrains Mono"/>
              </a:rPr>
            </a:br>
            <a:r>
              <a:rPr lang="nl-NL" sz="1000">
                <a:solidFill>
                  <a:srgbClr val="CC7832"/>
                </a:solidFill>
                <a:effectLst/>
                <a:latin typeface="JetBrains Mono"/>
              </a:rPr>
              <a:t>public class </a:t>
            </a:r>
            <a:r>
              <a:rPr lang="nl-NL" sz="1000">
                <a:solidFill>
                  <a:srgbClr val="A9B7C6"/>
                </a:solidFill>
                <a:effectLst/>
                <a:latin typeface="JetBrains Mono"/>
              </a:rPr>
              <a:t>UserController {</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UserService </a:t>
            </a:r>
            <a:r>
              <a:rPr lang="nl-NL" sz="1000">
                <a:solidFill>
                  <a:srgbClr val="9876AA"/>
                </a:solidFill>
                <a:effectLst/>
                <a:latin typeface="JetBrains Mono"/>
              </a:rPr>
              <a:t>userService</a:t>
            </a:r>
            <a:r>
              <a:rPr lang="nl-NL" sz="1000">
                <a:solidFill>
                  <a:srgbClr val="CC7832"/>
                </a:solidFill>
                <a:effectLst/>
                <a:latin typeface="JetBrains Mono"/>
              </a:rPr>
              <a:t>;</a:t>
            </a:r>
            <a:br>
              <a:rPr lang="nl-NL" sz="1000">
                <a:solidFill>
                  <a:srgbClr val="CC7832"/>
                </a:solidFill>
                <a:effectLst/>
                <a:latin typeface="JetBrains Mono"/>
              </a:rPr>
            </a:b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808080"/>
                </a:solidFill>
                <a:effectLst/>
                <a:latin typeface="JetBrains Mono"/>
              </a:rPr>
              <a:t>// No Annotation required for autowiring</a:t>
            </a:r>
            <a:br>
              <a:rPr lang="nl-NL" sz="1000">
                <a:solidFill>
                  <a:srgbClr val="808080"/>
                </a:solidFill>
                <a:effectLst/>
                <a:latin typeface="JetBrains Mono"/>
              </a:rPr>
            </a:br>
            <a:r>
              <a:rPr lang="nl-NL" sz="1000">
                <a:solidFill>
                  <a:srgbClr val="808080"/>
                </a:solidFill>
                <a:effectLst/>
                <a:latin typeface="JetBrains Mono"/>
              </a:rPr>
              <a:t>    </a:t>
            </a:r>
            <a:r>
              <a:rPr lang="nl-NL" sz="1000">
                <a:solidFill>
                  <a:srgbClr val="CC7832"/>
                </a:solidFill>
                <a:effectLst/>
                <a:latin typeface="JetBrains Mono"/>
              </a:rPr>
              <a:t>public </a:t>
            </a:r>
            <a:r>
              <a:rPr lang="nl-NL" sz="1000">
                <a:solidFill>
                  <a:srgbClr val="FFC66D"/>
                </a:solidFill>
                <a:effectLst/>
                <a:latin typeface="JetBrains Mono"/>
              </a:rPr>
              <a:t>UserController</a:t>
            </a:r>
            <a:r>
              <a:rPr lang="nl-NL" sz="1000">
                <a:solidFill>
                  <a:srgbClr val="A9B7C6"/>
                </a:solidFill>
                <a:effectLst/>
                <a:latin typeface="JetBrains Mono"/>
              </a:rPr>
              <a:t>(UserService userService){</a:t>
            </a: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CC7832"/>
                </a:solidFill>
                <a:effectLst/>
                <a:latin typeface="JetBrains Mono"/>
              </a:rPr>
              <a:t>this</a:t>
            </a:r>
            <a:r>
              <a:rPr lang="nl-NL" sz="1000">
                <a:solidFill>
                  <a:srgbClr val="A9B7C6"/>
                </a:solidFill>
                <a:effectLst/>
                <a:latin typeface="JetBrains Mono"/>
              </a:rPr>
              <a:t>.</a:t>
            </a:r>
            <a:r>
              <a:rPr lang="nl-NL" sz="1000">
                <a:solidFill>
                  <a:srgbClr val="9876AA"/>
                </a:solidFill>
                <a:effectLst/>
                <a:latin typeface="JetBrains Mono"/>
              </a:rPr>
              <a:t>userService </a:t>
            </a:r>
            <a:r>
              <a:rPr lang="nl-NL" sz="1000">
                <a:solidFill>
                  <a:srgbClr val="A9B7C6"/>
                </a:solidFill>
                <a:effectLst/>
                <a:latin typeface="JetBrains Mono"/>
              </a:rPr>
              <a:t>= userService</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808080"/>
                </a:solidFill>
                <a:effectLst/>
                <a:latin typeface="JetBrains Mono"/>
              </a:rPr>
              <a:t>// Endpoint</a:t>
            </a:r>
            <a:br>
              <a:rPr lang="nl-NL" sz="1000">
                <a:solidFill>
                  <a:srgbClr val="808080"/>
                </a:solidFill>
                <a:effectLst/>
                <a:latin typeface="JetBrains Mono"/>
              </a:rPr>
            </a:br>
            <a:r>
              <a:rPr lang="nl-NL" sz="1000">
                <a:solidFill>
                  <a:srgbClr val="808080"/>
                </a:solidFill>
                <a:effectLst/>
                <a:latin typeface="JetBrains Mono"/>
              </a:rPr>
              <a:t>    // http://localhost:9090/api/user</a:t>
            </a:r>
            <a:br>
              <a:rPr lang="nl-NL" sz="1000">
                <a:solidFill>
                  <a:srgbClr val="808080"/>
                </a:solidFill>
                <a:effectLst/>
                <a:latin typeface="JetBrains Mono"/>
              </a:rPr>
            </a:br>
            <a:r>
              <a:rPr lang="nl-NL" sz="1000">
                <a:solidFill>
                  <a:srgbClr val="808080"/>
                </a:solidFill>
                <a:effectLst/>
                <a:latin typeface="JetBrains Mono"/>
              </a:rPr>
              <a:t>    // GET + api/user</a:t>
            </a:r>
            <a:br>
              <a:rPr lang="nl-NL" sz="1000">
                <a:solidFill>
                  <a:srgbClr val="808080"/>
                </a:solidFill>
                <a:effectLst/>
                <a:latin typeface="JetBrains Mono"/>
              </a:rPr>
            </a:br>
            <a:r>
              <a:rPr lang="nl-NL" sz="1000">
                <a:solidFill>
                  <a:srgbClr val="808080"/>
                </a:solidFill>
                <a:effectLst/>
                <a:latin typeface="JetBrains Mono"/>
              </a:rPr>
              <a:t>    </a:t>
            </a:r>
            <a:r>
              <a:rPr lang="nl-NL" sz="1000">
                <a:solidFill>
                  <a:srgbClr val="BBB529"/>
                </a:solidFill>
                <a:effectLst/>
                <a:latin typeface="JetBrains Mono"/>
              </a:rPr>
              <a:t>@GetMapping</a:t>
            </a:r>
            <a:r>
              <a:rPr lang="nl-NL" sz="1000">
                <a:solidFill>
                  <a:srgbClr val="A9B7C6"/>
                </a:solidFill>
                <a:effectLst/>
                <a:latin typeface="JetBrains Mono"/>
              </a:rPr>
              <a:t>(value = </a:t>
            </a:r>
            <a:r>
              <a:rPr lang="nl-NL" sz="1000">
                <a:solidFill>
                  <a:srgbClr val="6A8759"/>
                </a:solidFill>
                <a:effectLst/>
                <a:latin typeface="JetBrains Mono"/>
              </a:rPr>
              <a:t>"user"</a:t>
            </a:r>
            <a:r>
              <a:rPr lang="nl-NL" sz="1000">
                <a:solidFill>
                  <a:srgbClr val="CC7832"/>
                </a:solidFill>
                <a:effectLst/>
                <a:latin typeface="JetBrains Mono"/>
              </a:rPr>
              <a:t>, </a:t>
            </a:r>
            <a:r>
              <a:rPr lang="nl-NL" sz="1000">
                <a:solidFill>
                  <a:srgbClr val="A9B7C6"/>
                </a:solidFill>
                <a:effectLst/>
                <a:latin typeface="JetBrains Mono"/>
              </a:rPr>
              <a:t>produces = </a:t>
            </a:r>
            <a:r>
              <a:rPr lang="nl-NL" sz="1000">
                <a:solidFill>
                  <a:srgbClr val="6A8759"/>
                </a:solidFill>
                <a:effectLst/>
                <a:latin typeface="JetBrains Mono"/>
              </a:rPr>
              <a:t>"application/json"</a:t>
            </a:r>
            <a:r>
              <a:rPr lang="nl-NL" sz="1000">
                <a:solidFill>
                  <a:srgbClr val="A9B7C6"/>
                </a:solidFill>
                <a:effectLst/>
                <a:latin typeface="JetBrains Mono"/>
              </a:rPr>
              <a:t>)</a:t>
            </a: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CC7832"/>
                </a:solidFill>
                <a:effectLst/>
                <a:latin typeface="JetBrains Mono"/>
              </a:rPr>
              <a:t>public </a:t>
            </a:r>
            <a:r>
              <a:rPr lang="nl-NL" sz="1000">
                <a:solidFill>
                  <a:srgbClr val="A9B7C6"/>
                </a:solidFill>
                <a:effectLst/>
                <a:latin typeface="JetBrains Mono"/>
              </a:rPr>
              <a:t>ResponseEntity&lt;Iterable&lt;User&gt;&gt; </a:t>
            </a:r>
            <a:r>
              <a:rPr lang="nl-NL" sz="1000">
                <a:solidFill>
                  <a:srgbClr val="FFC66D"/>
                </a:solidFill>
                <a:effectLst/>
                <a:latin typeface="JetBrains Mono"/>
              </a:rPr>
              <a:t>getAllUsers</a:t>
            </a:r>
            <a:r>
              <a:rPr lang="nl-NL" sz="1000">
                <a:solidFill>
                  <a:srgbClr val="A9B7C6"/>
                </a:solidFill>
                <a:effectLst/>
                <a:latin typeface="JetBrains Mono"/>
              </a:rPr>
              <a:t>(){</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System.</a:t>
            </a:r>
            <a:r>
              <a:rPr lang="nl-NL" sz="1000" i="1">
                <a:solidFill>
                  <a:srgbClr val="9876AA"/>
                </a:solidFill>
                <a:effectLst/>
                <a:latin typeface="JetBrains Mono"/>
              </a:rPr>
              <a:t>out</a:t>
            </a:r>
            <a:r>
              <a:rPr lang="nl-NL" sz="1000">
                <a:solidFill>
                  <a:srgbClr val="A9B7C6"/>
                </a:solidFill>
                <a:effectLst/>
                <a:latin typeface="JetBrains Mono"/>
              </a:rPr>
              <a:t>.println(</a:t>
            </a:r>
            <a:r>
              <a:rPr lang="nl-NL" sz="1000">
                <a:solidFill>
                  <a:srgbClr val="6A8759"/>
                </a:solidFill>
                <a:effectLst/>
                <a:latin typeface="JetBrains Mono"/>
              </a:rPr>
              <a:t>"Inside getAllUsers"</a:t>
            </a:r>
            <a:r>
              <a:rPr lang="nl-NL" sz="1000">
                <a:solidFill>
                  <a:srgbClr val="A9B7C6"/>
                </a:solidFill>
                <a:effectLst/>
                <a:latin typeface="JetBrains Mono"/>
              </a:rPr>
              <a:t>)</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Iterable&lt;User&gt; users = </a:t>
            </a:r>
            <a:r>
              <a:rPr lang="nl-NL" sz="1000">
                <a:solidFill>
                  <a:srgbClr val="9876AA"/>
                </a:solidFill>
                <a:effectLst/>
                <a:latin typeface="JetBrains Mono"/>
              </a:rPr>
              <a:t>userService</a:t>
            </a:r>
            <a:r>
              <a:rPr lang="nl-NL" sz="1000">
                <a:solidFill>
                  <a:srgbClr val="A9B7C6"/>
                </a:solidFill>
                <a:effectLst/>
                <a:latin typeface="JetBrains Mono"/>
              </a:rPr>
              <a:t>.findAll()</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return </a:t>
            </a:r>
            <a:r>
              <a:rPr lang="nl-NL" sz="1000">
                <a:solidFill>
                  <a:srgbClr val="A9B7C6"/>
                </a:solidFill>
                <a:effectLst/>
                <a:latin typeface="JetBrains Mono"/>
              </a:rPr>
              <a:t>ResponseEntity.</a:t>
            </a:r>
            <a:r>
              <a:rPr lang="nl-NL" sz="1000" i="1">
                <a:solidFill>
                  <a:srgbClr val="A9B7C6"/>
                </a:solidFill>
                <a:effectLst/>
                <a:latin typeface="JetBrains Mono"/>
              </a:rPr>
              <a:t>ok</a:t>
            </a:r>
            <a:r>
              <a:rPr lang="nl-NL" sz="1000">
                <a:solidFill>
                  <a:srgbClr val="A9B7C6"/>
                </a:solidFill>
                <a:effectLst/>
                <a:latin typeface="JetBrains Mono"/>
              </a:rPr>
              <a:t>(users)</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a:t>
            </a:r>
            <a:br>
              <a:rPr lang="nl-NL" sz="1000">
                <a:solidFill>
                  <a:srgbClr val="A9B7C6"/>
                </a:solidFill>
                <a:effectLst/>
                <a:latin typeface="JetBrains Mono"/>
              </a:rPr>
            </a:br>
            <a:endParaRPr lang="nl-NL" sz="1000">
              <a:solidFill>
                <a:srgbClr val="A9B7C6"/>
              </a:solidFill>
              <a:effectLst/>
              <a:latin typeface="JetBrains Mono"/>
            </a:endParaRPr>
          </a:p>
        </p:txBody>
      </p:sp>
    </p:spTree>
    <p:extLst>
      <p:ext uri="{BB962C8B-B14F-4D97-AF65-F5344CB8AC3E}">
        <p14:creationId xmlns:p14="http://schemas.microsoft.com/office/powerpoint/2010/main" val="564445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2"/>
            <a:ext cx="10944596" cy="647924"/>
          </a:xfrm>
        </p:spPr>
        <p:txBody>
          <a:bodyPr>
            <a:normAutofit fontScale="90000"/>
          </a:bodyPr>
          <a:lstStyle/>
          <a:p>
            <a:r>
              <a:rPr lang="en-US"/>
              <a:t>Step 10 – Add creation of User in Application class</a:t>
            </a:r>
            <a:br>
              <a:rPr lang="en-US" dirty="0"/>
            </a:br>
            <a:endParaRPr lang="pt-PT" dirty="0"/>
          </a:p>
        </p:txBody>
      </p:sp>
      <p:sp>
        <p:nvSpPr>
          <p:cNvPr id="5" name="TextBox 4">
            <a:extLst>
              <a:ext uri="{FF2B5EF4-FFF2-40B4-BE49-F238E27FC236}">
                <a16:creationId xmlns:a16="http://schemas.microsoft.com/office/drawing/2014/main" id="{3D99B68F-8F46-911F-CB54-A392BBB671E0}"/>
              </a:ext>
            </a:extLst>
          </p:cNvPr>
          <p:cNvSpPr txBox="1"/>
          <p:nvPr/>
        </p:nvSpPr>
        <p:spPr>
          <a:xfrm>
            <a:off x="335360" y="908720"/>
            <a:ext cx="11377264" cy="3016210"/>
          </a:xfrm>
          <a:prstGeom prst="rect">
            <a:avLst/>
          </a:prstGeom>
          <a:noFill/>
        </p:spPr>
        <p:txBody>
          <a:bodyPr wrap="square">
            <a:spAutoFit/>
          </a:bodyPr>
          <a:lstStyle/>
          <a:p>
            <a:r>
              <a:rPr lang="nl-NL" sz="1000">
                <a:solidFill>
                  <a:srgbClr val="BBB529"/>
                </a:solidFill>
                <a:effectLst/>
                <a:latin typeface="JetBrains Mono"/>
              </a:rPr>
              <a:t>@Autowired</a:t>
            </a:r>
            <a:br>
              <a:rPr lang="nl-NL" sz="1000">
                <a:solidFill>
                  <a:srgbClr val="BBB529"/>
                </a:solidFill>
                <a:effectLst/>
                <a:latin typeface="JetBrains Mono"/>
              </a:rPr>
            </a:br>
            <a:r>
              <a:rPr lang="nl-NL" sz="1000">
                <a:solidFill>
                  <a:srgbClr val="A9B7C6"/>
                </a:solidFill>
                <a:effectLst/>
                <a:latin typeface="JetBrains Mono"/>
              </a:rPr>
              <a:t>UserService </a:t>
            </a:r>
            <a:r>
              <a:rPr lang="nl-NL" sz="1000">
                <a:solidFill>
                  <a:srgbClr val="9876AA"/>
                </a:solidFill>
                <a:effectLst/>
                <a:latin typeface="JetBrains Mono"/>
              </a:rPr>
              <a:t>userService</a:t>
            </a:r>
            <a:r>
              <a:rPr lang="nl-NL" sz="1000">
                <a:solidFill>
                  <a:srgbClr val="CC7832"/>
                </a:solidFill>
                <a:effectLst/>
                <a:latin typeface="JetBrains Mono"/>
              </a:rPr>
              <a:t>;</a:t>
            </a:r>
            <a:br>
              <a:rPr lang="nl-NL" sz="1000">
                <a:solidFill>
                  <a:srgbClr val="CC7832"/>
                </a:solidFill>
                <a:effectLst/>
                <a:latin typeface="JetBrains Mono"/>
              </a:rPr>
            </a:br>
            <a:br>
              <a:rPr lang="nl-NL" sz="1000">
                <a:solidFill>
                  <a:srgbClr val="CC7832"/>
                </a:solidFill>
                <a:effectLst/>
                <a:latin typeface="JetBrains Mono"/>
              </a:rPr>
            </a:br>
            <a:r>
              <a:rPr lang="nl-NL" sz="1000">
                <a:solidFill>
                  <a:srgbClr val="CC7832"/>
                </a:solidFill>
                <a:effectLst/>
                <a:latin typeface="JetBrains Mono"/>
              </a:rPr>
              <a:t>public static void </a:t>
            </a:r>
            <a:r>
              <a:rPr lang="nl-NL" sz="1000">
                <a:solidFill>
                  <a:srgbClr val="FFC66D"/>
                </a:solidFill>
                <a:effectLst/>
                <a:latin typeface="JetBrains Mono"/>
              </a:rPr>
              <a:t>main</a:t>
            </a:r>
            <a:r>
              <a:rPr lang="nl-NL" sz="1000">
                <a:solidFill>
                  <a:srgbClr val="A9B7C6"/>
                </a:solidFill>
                <a:effectLst/>
                <a:latin typeface="JetBrains Mono"/>
              </a:rPr>
              <a:t>(String[] args) {</a:t>
            </a:r>
            <a:br>
              <a:rPr lang="nl-NL" sz="1000">
                <a:solidFill>
                  <a:srgbClr val="A9B7C6"/>
                </a:solidFill>
                <a:effectLst/>
                <a:latin typeface="JetBrains Mono"/>
              </a:rPr>
            </a:br>
            <a:r>
              <a:rPr lang="nl-NL" sz="1000">
                <a:solidFill>
                  <a:srgbClr val="A9B7C6"/>
                </a:solidFill>
                <a:effectLst/>
                <a:latin typeface="JetBrains Mono"/>
              </a:rPr>
              <a:t>    SpringApplication.</a:t>
            </a:r>
            <a:r>
              <a:rPr lang="nl-NL" sz="1000" i="1">
                <a:solidFill>
                  <a:srgbClr val="A9B7C6"/>
                </a:solidFill>
                <a:effectLst/>
                <a:latin typeface="JetBrains Mono"/>
              </a:rPr>
              <a:t>run</a:t>
            </a:r>
            <a:r>
              <a:rPr lang="nl-NL" sz="1000">
                <a:solidFill>
                  <a:srgbClr val="A9B7C6"/>
                </a:solidFill>
                <a:effectLst/>
                <a:latin typeface="JetBrains Mono"/>
              </a:rPr>
              <a:t>(FrontendApplication.</a:t>
            </a:r>
            <a:r>
              <a:rPr lang="nl-NL" sz="1000">
                <a:solidFill>
                  <a:srgbClr val="CC7832"/>
                </a:solidFill>
                <a:effectLst/>
                <a:latin typeface="JetBrains Mono"/>
              </a:rPr>
              <a:t>class, </a:t>
            </a:r>
            <a:r>
              <a:rPr lang="nl-NL" sz="1000">
                <a:solidFill>
                  <a:srgbClr val="A9B7C6"/>
                </a:solidFill>
                <a:effectLst/>
                <a:latin typeface="JetBrains Mono"/>
              </a:rPr>
              <a:t>args)</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A9B7C6"/>
                </a:solidFill>
                <a:effectLst/>
                <a:latin typeface="JetBrains Mono"/>
              </a:rPr>
              <a:t>}</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BBB529"/>
                </a:solidFill>
                <a:effectLst/>
                <a:latin typeface="JetBrains Mono"/>
              </a:rPr>
              <a:t>@Override</a:t>
            </a:r>
            <a:br>
              <a:rPr lang="nl-NL" sz="1000">
                <a:solidFill>
                  <a:srgbClr val="BBB529"/>
                </a:solidFill>
                <a:effectLst/>
                <a:latin typeface="JetBrains Mono"/>
              </a:rPr>
            </a:br>
            <a:r>
              <a:rPr lang="nl-NL" sz="1000">
                <a:solidFill>
                  <a:srgbClr val="CC7832"/>
                </a:solidFill>
                <a:effectLst/>
                <a:latin typeface="JetBrains Mono"/>
              </a:rPr>
              <a:t>public void </a:t>
            </a:r>
            <a:r>
              <a:rPr lang="nl-NL" sz="1000">
                <a:solidFill>
                  <a:srgbClr val="FFC66D"/>
                </a:solidFill>
                <a:effectLst/>
                <a:latin typeface="JetBrains Mono"/>
              </a:rPr>
              <a:t>run</a:t>
            </a:r>
            <a:r>
              <a:rPr lang="nl-NL" sz="1000">
                <a:solidFill>
                  <a:srgbClr val="A9B7C6"/>
                </a:solidFill>
                <a:effectLst/>
                <a:latin typeface="JetBrains Mono"/>
              </a:rPr>
              <a:t>(String... args) </a:t>
            </a:r>
            <a:r>
              <a:rPr lang="nl-NL" sz="1000">
                <a:solidFill>
                  <a:srgbClr val="CC7832"/>
                </a:solidFill>
                <a:effectLst/>
                <a:latin typeface="JetBrains Mono"/>
              </a:rPr>
              <a:t>throws </a:t>
            </a:r>
            <a:r>
              <a:rPr lang="nl-NL" sz="1000">
                <a:solidFill>
                  <a:srgbClr val="A9B7C6"/>
                </a:solidFill>
                <a:effectLst/>
                <a:latin typeface="JetBrains Mono"/>
              </a:rPr>
              <a:t>Exception {</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User user = </a:t>
            </a:r>
            <a:r>
              <a:rPr lang="nl-NL" sz="1000">
                <a:solidFill>
                  <a:srgbClr val="CC7832"/>
                </a:solidFill>
                <a:effectLst/>
                <a:latin typeface="JetBrains Mono"/>
              </a:rPr>
              <a:t>new </a:t>
            </a:r>
            <a:r>
              <a:rPr lang="nl-NL" sz="1000">
                <a:solidFill>
                  <a:srgbClr val="A9B7C6"/>
                </a:solidFill>
                <a:effectLst/>
                <a:latin typeface="JetBrains Mono"/>
              </a:rPr>
              <a:t>User(</a:t>
            </a:r>
            <a:r>
              <a:rPr lang="nl-NL" sz="1000">
                <a:solidFill>
                  <a:srgbClr val="6A8759"/>
                </a:solidFill>
                <a:effectLst/>
                <a:latin typeface="JetBrains Mono"/>
              </a:rPr>
              <a:t>"John Doe"</a:t>
            </a:r>
            <a:r>
              <a:rPr lang="nl-NL" sz="1000">
                <a:solidFill>
                  <a:srgbClr val="CC7832"/>
                </a:solidFill>
                <a:effectLst/>
                <a:latin typeface="JetBrains Mono"/>
              </a:rPr>
              <a:t>, </a:t>
            </a:r>
            <a:r>
              <a:rPr lang="nl-NL" sz="1000">
                <a:solidFill>
                  <a:srgbClr val="6A8759"/>
                </a:solidFill>
                <a:effectLst/>
                <a:latin typeface="JetBrains Mono"/>
              </a:rPr>
              <a:t>"Nieuwmarkt 34"</a:t>
            </a:r>
            <a:r>
              <a:rPr lang="nl-NL" sz="1000">
                <a:solidFill>
                  <a:srgbClr val="CC7832"/>
                </a:solidFill>
                <a:effectLst/>
                <a:latin typeface="JetBrains Mono"/>
              </a:rPr>
              <a:t>, </a:t>
            </a:r>
            <a:r>
              <a:rPr lang="nl-NL" sz="1000">
                <a:solidFill>
                  <a:srgbClr val="6A8759"/>
                </a:solidFill>
                <a:effectLst/>
                <a:latin typeface="JetBrains Mono"/>
              </a:rPr>
              <a:t>"john.doe@acme.org"</a:t>
            </a:r>
            <a:r>
              <a:rPr lang="nl-NL" sz="1000">
                <a:solidFill>
                  <a:srgbClr val="CC7832"/>
                </a:solidFill>
                <a:effectLst/>
                <a:latin typeface="JetBrains Mono"/>
              </a:rPr>
              <a:t>, </a:t>
            </a:r>
            <a:r>
              <a:rPr lang="nl-NL" sz="1000">
                <a:solidFill>
                  <a:srgbClr val="6897BB"/>
                </a:solidFill>
                <a:effectLst/>
                <a:latin typeface="JetBrains Mono"/>
              </a:rPr>
              <a:t>30</a:t>
            </a:r>
            <a:r>
              <a:rPr lang="nl-NL" sz="1000">
                <a:solidFill>
                  <a:srgbClr val="CC7832"/>
                </a:solidFill>
                <a:effectLst/>
                <a:latin typeface="JetBrains Mono"/>
              </a:rPr>
              <a:t>, false, </a:t>
            </a:r>
            <a:r>
              <a:rPr lang="nl-NL" sz="1000">
                <a:solidFill>
                  <a:srgbClr val="6A8759"/>
                </a:solidFill>
                <a:effectLst/>
                <a:latin typeface="JetBrains Mono"/>
              </a:rPr>
              <a:t>"https://www.pngall.com/wp-content/uploads/10/Plus-Symbol-Vector-PNG-Cutout.png"</a:t>
            </a:r>
            <a:r>
              <a:rPr lang="nl-NL" sz="1000">
                <a:solidFill>
                  <a:srgbClr val="A9B7C6"/>
                </a:solidFill>
                <a:effectLst/>
                <a:latin typeface="JetBrains Mono"/>
              </a:rPr>
              <a:t>)</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9876AA"/>
                </a:solidFill>
                <a:effectLst/>
                <a:latin typeface="JetBrains Mono"/>
              </a:rPr>
              <a:t>userService</a:t>
            </a:r>
            <a:r>
              <a:rPr lang="nl-NL" sz="1000">
                <a:solidFill>
                  <a:srgbClr val="A9B7C6"/>
                </a:solidFill>
                <a:effectLst/>
                <a:latin typeface="JetBrains Mono"/>
              </a:rPr>
              <a:t>.save(user)</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user = </a:t>
            </a:r>
            <a:r>
              <a:rPr lang="nl-NL" sz="1000">
                <a:solidFill>
                  <a:srgbClr val="CC7832"/>
                </a:solidFill>
                <a:effectLst/>
                <a:latin typeface="JetBrains Mono"/>
              </a:rPr>
              <a:t>new </a:t>
            </a:r>
            <a:r>
              <a:rPr lang="nl-NL" sz="1000">
                <a:solidFill>
                  <a:srgbClr val="A9B7C6"/>
                </a:solidFill>
                <a:effectLst/>
                <a:latin typeface="JetBrains Mono"/>
              </a:rPr>
              <a:t>User(</a:t>
            </a:r>
            <a:r>
              <a:rPr lang="nl-NL" sz="1000">
                <a:solidFill>
                  <a:srgbClr val="6A8759"/>
                </a:solidFill>
                <a:effectLst/>
                <a:latin typeface="JetBrains Mono"/>
              </a:rPr>
              <a:t>"Jane Doe"</a:t>
            </a:r>
            <a:r>
              <a:rPr lang="nl-NL" sz="1000">
                <a:solidFill>
                  <a:srgbClr val="CC7832"/>
                </a:solidFill>
                <a:effectLst/>
                <a:latin typeface="JetBrains Mono"/>
              </a:rPr>
              <a:t>, </a:t>
            </a:r>
            <a:r>
              <a:rPr lang="nl-NL" sz="1000">
                <a:solidFill>
                  <a:srgbClr val="6A8759"/>
                </a:solidFill>
                <a:effectLst/>
                <a:latin typeface="JetBrains Mono"/>
              </a:rPr>
              <a:t>"Nieuwmarkt 34"</a:t>
            </a:r>
            <a:r>
              <a:rPr lang="nl-NL" sz="1000">
                <a:solidFill>
                  <a:srgbClr val="CC7832"/>
                </a:solidFill>
                <a:effectLst/>
                <a:latin typeface="JetBrains Mono"/>
              </a:rPr>
              <a:t>, </a:t>
            </a:r>
            <a:r>
              <a:rPr lang="nl-NL" sz="1000">
                <a:solidFill>
                  <a:srgbClr val="6A8759"/>
                </a:solidFill>
                <a:effectLst/>
                <a:latin typeface="JetBrains Mono"/>
              </a:rPr>
              <a:t>"jane.doe@acme.org"</a:t>
            </a:r>
            <a:r>
              <a:rPr lang="nl-NL" sz="1000">
                <a:solidFill>
                  <a:srgbClr val="CC7832"/>
                </a:solidFill>
                <a:effectLst/>
                <a:latin typeface="JetBrains Mono"/>
              </a:rPr>
              <a:t>, </a:t>
            </a:r>
            <a:r>
              <a:rPr lang="nl-NL" sz="1000">
                <a:solidFill>
                  <a:srgbClr val="6897BB"/>
                </a:solidFill>
                <a:effectLst/>
                <a:latin typeface="JetBrains Mono"/>
              </a:rPr>
              <a:t>29</a:t>
            </a:r>
            <a:r>
              <a:rPr lang="nl-NL" sz="1000">
                <a:solidFill>
                  <a:srgbClr val="CC7832"/>
                </a:solidFill>
                <a:effectLst/>
                <a:latin typeface="JetBrains Mono"/>
              </a:rPr>
              <a:t>, true, </a:t>
            </a:r>
            <a:r>
              <a:rPr lang="nl-NL" sz="1000">
                <a:solidFill>
                  <a:srgbClr val="6A8759"/>
                </a:solidFill>
                <a:effectLst/>
                <a:latin typeface="JetBrains Mono"/>
              </a:rPr>
              <a:t>"https://www.pngall.com/wp-content/uploads/10/Plus-Symbol-Vector-PNG-Cutout.png"</a:t>
            </a:r>
            <a:r>
              <a:rPr lang="nl-NL" sz="1000">
                <a:solidFill>
                  <a:srgbClr val="A9B7C6"/>
                </a:solidFill>
                <a:effectLst/>
                <a:latin typeface="JetBrains Mono"/>
              </a:rPr>
              <a:t>)</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9876AA"/>
                </a:solidFill>
                <a:effectLst/>
                <a:latin typeface="JetBrains Mono"/>
              </a:rPr>
              <a:t>userService</a:t>
            </a:r>
            <a:r>
              <a:rPr lang="nl-NL" sz="1000">
                <a:solidFill>
                  <a:srgbClr val="A9B7C6"/>
                </a:solidFill>
                <a:effectLst/>
                <a:latin typeface="JetBrains Mono"/>
              </a:rPr>
              <a:t>.save(user)</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user = </a:t>
            </a:r>
            <a:r>
              <a:rPr lang="nl-NL" sz="1000">
                <a:solidFill>
                  <a:srgbClr val="CC7832"/>
                </a:solidFill>
                <a:effectLst/>
                <a:latin typeface="JetBrains Mono"/>
              </a:rPr>
              <a:t>new </a:t>
            </a:r>
            <a:r>
              <a:rPr lang="nl-NL" sz="1000">
                <a:solidFill>
                  <a:srgbClr val="A9B7C6"/>
                </a:solidFill>
                <a:effectLst/>
                <a:latin typeface="JetBrains Mono"/>
              </a:rPr>
              <a:t>User(</a:t>
            </a:r>
            <a:r>
              <a:rPr lang="nl-NL" sz="1000">
                <a:solidFill>
                  <a:srgbClr val="6A8759"/>
                </a:solidFill>
                <a:effectLst/>
                <a:latin typeface="JetBrains Mono"/>
              </a:rPr>
              <a:t>"Baby Doe"</a:t>
            </a:r>
            <a:r>
              <a:rPr lang="nl-NL" sz="1000">
                <a:solidFill>
                  <a:srgbClr val="CC7832"/>
                </a:solidFill>
                <a:effectLst/>
                <a:latin typeface="JetBrains Mono"/>
              </a:rPr>
              <a:t>, </a:t>
            </a:r>
            <a:r>
              <a:rPr lang="nl-NL" sz="1000">
                <a:solidFill>
                  <a:srgbClr val="6A8759"/>
                </a:solidFill>
                <a:effectLst/>
                <a:latin typeface="JetBrains Mono"/>
              </a:rPr>
              <a:t>"Nieuwmarkt 34"</a:t>
            </a:r>
            <a:r>
              <a:rPr lang="nl-NL" sz="1000">
                <a:solidFill>
                  <a:srgbClr val="CC7832"/>
                </a:solidFill>
                <a:effectLst/>
                <a:latin typeface="JetBrains Mono"/>
              </a:rPr>
              <a:t>, </a:t>
            </a:r>
            <a:r>
              <a:rPr lang="nl-NL" sz="1000">
                <a:solidFill>
                  <a:srgbClr val="6A8759"/>
                </a:solidFill>
                <a:effectLst/>
                <a:latin typeface="JetBrains Mono"/>
              </a:rPr>
              <a:t>"baby.doe@acme.org"</a:t>
            </a:r>
            <a:r>
              <a:rPr lang="nl-NL" sz="1000">
                <a:solidFill>
                  <a:srgbClr val="CC7832"/>
                </a:solidFill>
                <a:effectLst/>
                <a:latin typeface="JetBrains Mono"/>
              </a:rPr>
              <a:t>, </a:t>
            </a:r>
            <a:r>
              <a:rPr lang="nl-NL" sz="1000">
                <a:solidFill>
                  <a:srgbClr val="6897BB"/>
                </a:solidFill>
                <a:effectLst/>
                <a:latin typeface="JetBrains Mono"/>
              </a:rPr>
              <a:t>1</a:t>
            </a:r>
            <a:r>
              <a:rPr lang="nl-NL" sz="1000">
                <a:solidFill>
                  <a:srgbClr val="CC7832"/>
                </a:solidFill>
                <a:effectLst/>
                <a:latin typeface="JetBrains Mono"/>
              </a:rPr>
              <a:t>, true, </a:t>
            </a:r>
            <a:r>
              <a:rPr lang="nl-NL" sz="1000">
                <a:solidFill>
                  <a:srgbClr val="6A8759"/>
                </a:solidFill>
                <a:effectLst/>
                <a:latin typeface="JetBrains Mono"/>
              </a:rPr>
              <a:t>"https://www.pngall.com/wp-content/uploads/10/Plus-Symbol-Vector-PNG-Cutout.png"</a:t>
            </a:r>
            <a:r>
              <a:rPr lang="nl-NL" sz="1000">
                <a:solidFill>
                  <a:srgbClr val="A9B7C6"/>
                </a:solidFill>
                <a:effectLst/>
                <a:latin typeface="JetBrains Mono"/>
              </a:rPr>
              <a:t>)</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9876AA"/>
                </a:solidFill>
                <a:effectLst/>
                <a:latin typeface="JetBrains Mono"/>
              </a:rPr>
              <a:t>userService</a:t>
            </a:r>
            <a:r>
              <a:rPr lang="nl-NL" sz="1000">
                <a:solidFill>
                  <a:srgbClr val="A9B7C6"/>
                </a:solidFill>
                <a:effectLst/>
                <a:latin typeface="JetBrains Mono"/>
              </a:rPr>
              <a:t>.save(user)</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user = </a:t>
            </a:r>
            <a:r>
              <a:rPr lang="nl-NL" sz="1000">
                <a:solidFill>
                  <a:srgbClr val="CC7832"/>
                </a:solidFill>
                <a:effectLst/>
                <a:latin typeface="JetBrains Mono"/>
              </a:rPr>
              <a:t>new </a:t>
            </a:r>
            <a:r>
              <a:rPr lang="nl-NL" sz="1000">
                <a:solidFill>
                  <a:srgbClr val="A9B7C6"/>
                </a:solidFill>
                <a:effectLst/>
                <a:latin typeface="JetBrains Mono"/>
              </a:rPr>
              <a:t>User(</a:t>
            </a:r>
            <a:r>
              <a:rPr lang="nl-NL" sz="1000">
                <a:solidFill>
                  <a:srgbClr val="6A8759"/>
                </a:solidFill>
                <a:effectLst/>
                <a:latin typeface="JetBrains Mono"/>
              </a:rPr>
              <a:t>"Granny Doe"</a:t>
            </a:r>
            <a:r>
              <a:rPr lang="nl-NL" sz="1000">
                <a:solidFill>
                  <a:srgbClr val="CC7832"/>
                </a:solidFill>
                <a:effectLst/>
                <a:latin typeface="JetBrains Mono"/>
              </a:rPr>
              <a:t>, </a:t>
            </a:r>
            <a:r>
              <a:rPr lang="nl-NL" sz="1000">
                <a:solidFill>
                  <a:srgbClr val="6A8759"/>
                </a:solidFill>
                <a:effectLst/>
                <a:latin typeface="JetBrains Mono"/>
              </a:rPr>
              <a:t>"Nieuwmarkt 34"</a:t>
            </a:r>
            <a:r>
              <a:rPr lang="nl-NL" sz="1000">
                <a:solidFill>
                  <a:srgbClr val="CC7832"/>
                </a:solidFill>
                <a:effectLst/>
                <a:latin typeface="JetBrains Mono"/>
              </a:rPr>
              <a:t>, </a:t>
            </a:r>
            <a:r>
              <a:rPr lang="nl-NL" sz="1000">
                <a:solidFill>
                  <a:srgbClr val="6A8759"/>
                </a:solidFill>
                <a:effectLst/>
                <a:latin typeface="JetBrains Mono"/>
              </a:rPr>
              <a:t>"granny.doe@acme.org"</a:t>
            </a:r>
            <a:r>
              <a:rPr lang="nl-NL" sz="1000">
                <a:solidFill>
                  <a:srgbClr val="CC7832"/>
                </a:solidFill>
                <a:effectLst/>
                <a:latin typeface="JetBrains Mono"/>
              </a:rPr>
              <a:t>, </a:t>
            </a:r>
            <a:r>
              <a:rPr lang="nl-NL" sz="1000">
                <a:solidFill>
                  <a:srgbClr val="6897BB"/>
                </a:solidFill>
                <a:effectLst/>
                <a:latin typeface="JetBrains Mono"/>
              </a:rPr>
              <a:t>73</a:t>
            </a:r>
            <a:r>
              <a:rPr lang="nl-NL" sz="1000">
                <a:solidFill>
                  <a:srgbClr val="CC7832"/>
                </a:solidFill>
                <a:effectLst/>
                <a:latin typeface="JetBrains Mono"/>
              </a:rPr>
              <a:t>, true, </a:t>
            </a:r>
            <a:r>
              <a:rPr lang="nl-NL" sz="1000">
                <a:solidFill>
                  <a:srgbClr val="6A8759"/>
                </a:solidFill>
                <a:effectLst/>
                <a:latin typeface="JetBrains Mono"/>
              </a:rPr>
              <a:t>"https://www.pngall.com/wp-content/uploads/10/Plus-Symbol-Vector-PNG-Cutout.png"</a:t>
            </a:r>
            <a:r>
              <a:rPr lang="nl-NL" sz="1000">
                <a:solidFill>
                  <a:srgbClr val="A9B7C6"/>
                </a:solidFill>
                <a:effectLst/>
                <a:latin typeface="JetBrains Mono"/>
              </a:rPr>
              <a:t>)</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9876AA"/>
                </a:solidFill>
                <a:effectLst/>
                <a:latin typeface="JetBrains Mono"/>
              </a:rPr>
              <a:t>userService</a:t>
            </a:r>
            <a:r>
              <a:rPr lang="nl-NL" sz="1000">
                <a:solidFill>
                  <a:srgbClr val="A9B7C6"/>
                </a:solidFill>
                <a:effectLst/>
                <a:latin typeface="JetBrains Mono"/>
              </a:rPr>
              <a:t>.save(user)</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A9B7C6"/>
                </a:solidFill>
                <a:effectLst/>
                <a:latin typeface="JetBrains Mono"/>
              </a:rPr>
              <a:t>}</a:t>
            </a:r>
          </a:p>
        </p:txBody>
      </p:sp>
    </p:spTree>
    <p:extLst>
      <p:ext uri="{BB962C8B-B14F-4D97-AF65-F5344CB8AC3E}">
        <p14:creationId xmlns:p14="http://schemas.microsoft.com/office/powerpoint/2010/main" val="2754282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That’s all for now….</a:t>
            </a:r>
            <a:endParaRPr lang="pt-PT" dirty="0"/>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60908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a:t>Add back</a:t>
            </a:r>
          </a:p>
          <a:p>
            <a:r>
              <a:rPr lang="en-US"/>
              <a:t>end to Spring MVC</a:t>
            </a:r>
            <a:endParaRPr lang="pt-PT" dirty="0"/>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2"/>
            <a:ext cx="10944596" cy="647924"/>
          </a:xfrm>
        </p:spPr>
        <p:txBody>
          <a:bodyPr>
            <a:normAutofit fontScale="90000"/>
          </a:bodyPr>
          <a:lstStyle/>
          <a:p>
            <a:r>
              <a:rPr lang="en-US"/>
              <a:t>Step 1 – Add dependencies (refresh Maven)</a:t>
            </a:r>
            <a:br>
              <a:rPr lang="en-US" dirty="0"/>
            </a:br>
            <a:endParaRPr lang="pt-PT" dirty="0"/>
          </a:p>
        </p:txBody>
      </p:sp>
      <p:sp>
        <p:nvSpPr>
          <p:cNvPr id="8" name="TextBox 7">
            <a:extLst>
              <a:ext uri="{FF2B5EF4-FFF2-40B4-BE49-F238E27FC236}">
                <a16:creationId xmlns:a16="http://schemas.microsoft.com/office/drawing/2014/main" id="{3DCAB64F-44D2-45A9-9A2C-69D81B5A8965}"/>
              </a:ext>
            </a:extLst>
          </p:cNvPr>
          <p:cNvSpPr txBox="1"/>
          <p:nvPr/>
        </p:nvSpPr>
        <p:spPr>
          <a:xfrm>
            <a:off x="436114" y="1052736"/>
            <a:ext cx="10052374" cy="4801314"/>
          </a:xfrm>
          <a:prstGeom prst="rect">
            <a:avLst/>
          </a:prstGeom>
          <a:noFill/>
        </p:spPr>
        <p:txBody>
          <a:bodyPr wrap="square" rtlCol="0">
            <a:spAutoFit/>
          </a:bodyPr>
          <a:lstStyle/>
          <a:p>
            <a:r>
              <a:rPr lang="nl-NL" sz="1200"/>
              <a:t>Spring Data:</a:t>
            </a:r>
          </a:p>
          <a:p>
            <a:endParaRPr lang="nl-NL" sz="1200"/>
          </a:p>
          <a:p>
            <a:r>
              <a:rPr lang="nl-NL" sz="1000"/>
              <a:t>&lt;dependency&gt;</a:t>
            </a:r>
          </a:p>
          <a:p>
            <a:r>
              <a:rPr lang="nl-NL" sz="1000"/>
              <a:t>	&lt;groupId&gt;org.springframework.boot&lt;/groupId&gt;</a:t>
            </a:r>
          </a:p>
          <a:p>
            <a:r>
              <a:rPr lang="nl-NL" sz="1000"/>
              <a:t>	&lt;artifactId&gt;spring-boot-starter-data-jpa&lt;/artifactId&gt;</a:t>
            </a:r>
          </a:p>
          <a:p>
            <a:r>
              <a:rPr lang="nl-NL" sz="1000"/>
              <a:t>&lt;/dependency&gt;</a:t>
            </a:r>
          </a:p>
          <a:p>
            <a:endParaRPr lang="nl-NL" sz="1200" dirty="0"/>
          </a:p>
          <a:p>
            <a:endParaRPr lang="nl-NL" sz="1200" dirty="0"/>
          </a:p>
          <a:p>
            <a:r>
              <a:rPr lang="nl-NL" sz="1200"/>
              <a:t>H2 database:</a:t>
            </a:r>
          </a:p>
          <a:p>
            <a:endParaRPr lang="nl-NL" sz="1200"/>
          </a:p>
          <a:p>
            <a:r>
              <a:rPr lang="nl-NL" sz="1000"/>
              <a:t>&lt;dependency&gt;</a:t>
            </a:r>
          </a:p>
          <a:p>
            <a:r>
              <a:rPr lang="nl-NL" sz="1000"/>
              <a:t>	&lt;groupId&gt;com.h2database&lt;/groupId&gt;</a:t>
            </a:r>
          </a:p>
          <a:p>
            <a:r>
              <a:rPr lang="nl-NL" sz="1000"/>
              <a:t>	&lt;artifactId&gt;h2&lt;/artifactId&gt;</a:t>
            </a:r>
          </a:p>
          <a:p>
            <a:r>
              <a:rPr lang="nl-NL" sz="1000"/>
              <a:t>	&lt;scope&gt;runtime&lt;/scope&gt;</a:t>
            </a:r>
          </a:p>
          <a:p>
            <a:r>
              <a:rPr lang="nl-NL" sz="1000"/>
              <a:t>&lt;/dependency&gt;</a:t>
            </a:r>
          </a:p>
          <a:p>
            <a:endParaRPr lang="nl-NL" sz="1200" dirty="0"/>
          </a:p>
          <a:p>
            <a:r>
              <a:rPr lang="nl-NL" sz="1200"/>
              <a:t>Swagger:</a:t>
            </a:r>
          </a:p>
          <a:p>
            <a:endParaRPr lang="nl-NL" sz="1200"/>
          </a:p>
          <a:p>
            <a:r>
              <a:rPr lang="nl-NL" sz="1000"/>
              <a:t>&lt;dependency&gt;</a:t>
            </a:r>
          </a:p>
          <a:p>
            <a:r>
              <a:rPr lang="nl-NL" sz="1000"/>
              <a:t>	&lt;groupId&gt;org.springdoc&lt;/groupId&gt;</a:t>
            </a:r>
          </a:p>
          <a:p>
            <a:r>
              <a:rPr lang="nl-NL" sz="1000"/>
              <a:t>	&lt;artifactId&gt;springdoc-openapi-starter-webmvc-ui&lt;/artifactId&gt;</a:t>
            </a:r>
          </a:p>
          <a:p>
            <a:r>
              <a:rPr lang="nl-NL" sz="1000"/>
              <a:t>	&lt;version&gt;2.5.0&lt;/version&gt;</a:t>
            </a:r>
          </a:p>
          <a:p>
            <a:r>
              <a:rPr lang="nl-NL" sz="1000"/>
              <a:t>&lt;/dependency&gt;</a:t>
            </a:r>
            <a:endParaRPr lang="nl-NL" sz="1000" dirty="0"/>
          </a:p>
          <a:p>
            <a:endParaRPr lang="nl-NL" sz="1200" dirty="0"/>
          </a:p>
          <a:p>
            <a:endParaRPr lang="nl-NL" sz="1200" dirty="0"/>
          </a:p>
          <a:p>
            <a:endParaRPr lang="nl-NL" sz="1200" dirty="0"/>
          </a:p>
          <a:p>
            <a:endParaRPr lang="nl-NL" sz="1200" dirty="0"/>
          </a:p>
        </p:txBody>
      </p:sp>
    </p:spTree>
    <p:extLst>
      <p:ext uri="{BB962C8B-B14F-4D97-AF65-F5344CB8AC3E}">
        <p14:creationId xmlns:p14="http://schemas.microsoft.com/office/powerpoint/2010/main" val="1566490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2"/>
            <a:ext cx="10944596" cy="647924"/>
          </a:xfrm>
        </p:spPr>
        <p:txBody>
          <a:bodyPr>
            <a:normAutofit fontScale="90000"/>
          </a:bodyPr>
          <a:lstStyle/>
          <a:p>
            <a:r>
              <a:rPr lang="en-US"/>
              <a:t>Step 2 – Add H2 properties</a:t>
            </a:r>
            <a:br>
              <a:rPr lang="en-US" dirty="0"/>
            </a:br>
            <a:endParaRPr lang="pt-PT" dirty="0"/>
          </a:p>
        </p:txBody>
      </p:sp>
      <p:sp>
        <p:nvSpPr>
          <p:cNvPr id="8" name="TextBox 7">
            <a:extLst>
              <a:ext uri="{FF2B5EF4-FFF2-40B4-BE49-F238E27FC236}">
                <a16:creationId xmlns:a16="http://schemas.microsoft.com/office/drawing/2014/main" id="{3DCAB64F-44D2-45A9-9A2C-69D81B5A8965}"/>
              </a:ext>
            </a:extLst>
          </p:cNvPr>
          <p:cNvSpPr txBox="1"/>
          <p:nvPr/>
        </p:nvSpPr>
        <p:spPr>
          <a:xfrm>
            <a:off x="479376" y="1052736"/>
            <a:ext cx="10052374" cy="1938992"/>
          </a:xfrm>
          <a:prstGeom prst="rect">
            <a:avLst/>
          </a:prstGeom>
          <a:noFill/>
        </p:spPr>
        <p:txBody>
          <a:bodyPr wrap="square" rtlCol="0">
            <a:spAutoFit/>
          </a:bodyPr>
          <a:lstStyle/>
          <a:p>
            <a:r>
              <a:rPr lang="nl-NL" sz="1200"/>
              <a:t>You can use your preferred settings or use:</a:t>
            </a:r>
          </a:p>
          <a:p>
            <a:endParaRPr lang="nl-NL" sz="1200"/>
          </a:p>
          <a:p>
            <a:r>
              <a:rPr lang="nl-NL" sz="1000"/>
              <a:t>spring.h2.console.enabled=true</a:t>
            </a:r>
          </a:p>
          <a:p>
            <a:r>
              <a:rPr lang="nl-NL" sz="1000"/>
              <a:t>spring.datasource.driverClassName=org.h2.Driver</a:t>
            </a:r>
          </a:p>
          <a:p>
            <a:r>
              <a:rPr lang="nl-NL" sz="1000"/>
              <a:t>spring.datasource.url=jdbc:h2:mem:testdb</a:t>
            </a:r>
          </a:p>
          <a:p>
            <a:r>
              <a:rPr lang="nl-NL" sz="1000"/>
              <a:t>spring.datasource.username=sa</a:t>
            </a:r>
          </a:p>
          <a:p>
            <a:r>
              <a:rPr lang="nl-NL" sz="1000"/>
              <a:t>spring.datasource.password=sa</a:t>
            </a:r>
          </a:p>
          <a:p>
            <a:r>
              <a:rPr lang="nl-NL" sz="1000"/>
              <a:t>spring.jpa.database-platform=org.hibernate.dialect.H2Dialect</a:t>
            </a:r>
            <a:endParaRPr lang="nl-NL" sz="1000" dirty="0"/>
          </a:p>
          <a:p>
            <a:endParaRPr lang="nl-NL" sz="1200" dirty="0"/>
          </a:p>
          <a:p>
            <a:endParaRPr lang="nl-NL" sz="1200" dirty="0"/>
          </a:p>
          <a:p>
            <a:endParaRPr lang="nl-NL" sz="1200" dirty="0"/>
          </a:p>
        </p:txBody>
      </p:sp>
    </p:spTree>
    <p:extLst>
      <p:ext uri="{BB962C8B-B14F-4D97-AF65-F5344CB8AC3E}">
        <p14:creationId xmlns:p14="http://schemas.microsoft.com/office/powerpoint/2010/main" val="359478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2"/>
            <a:ext cx="10944596" cy="647924"/>
          </a:xfrm>
        </p:spPr>
        <p:txBody>
          <a:bodyPr>
            <a:normAutofit fontScale="90000"/>
          </a:bodyPr>
          <a:lstStyle/>
          <a:p>
            <a:r>
              <a:rPr lang="en-US"/>
              <a:t>Step 3 – Remove script dependencies</a:t>
            </a:r>
            <a:br>
              <a:rPr lang="en-US" dirty="0"/>
            </a:br>
            <a:endParaRPr lang="pt-PT" dirty="0"/>
          </a:p>
        </p:txBody>
      </p:sp>
      <p:sp>
        <p:nvSpPr>
          <p:cNvPr id="8" name="TextBox 7">
            <a:extLst>
              <a:ext uri="{FF2B5EF4-FFF2-40B4-BE49-F238E27FC236}">
                <a16:creationId xmlns:a16="http://schemas.microsoft.com/office/drawing/2014/main" id="{3DCAB64F-44D2-45A9-9A2C-69D81B5A8965}"/>
              </a:ext>
            </a:extLst>
          </p:cNvPr>
          <p:cNvSpPr txBox="1"/>
          <p:nvPr/>
        </p:nvSpPr>
        <p:spPr>
          <a:xfrm>
            <a:off x="479376" y="1120676"/>
            <a:ext cx="10052374" cy="646331"/>
          </a:xfrm>
          <a:prstGeom prst="rect">
            <a:avLst/>
          </a:prstGeom>
          <a:noFill/>
        </p:spPr>
        <p:txBody>
          <a:bodyPr wrap="square" rtlCol="0">
            <a:spAutoFit/>
          </a:bodyPr>
          <a:lstStyle/>
          <a:p>
            <a:r>
              <a:rPr lang="nl-NL" sz="1200"/>
              <a:t> &lt;script src="js/user-repository.js"&gt;&lt;/script&gt;</a:t>
            </a:r>
          </a:p>
          <a:p>
            <a:r>
              <a:rPr lang="nl-NL" sz="1200"/>
              <a:t> &lt;script src="js/myjquery.js"&gt;&lt;/script&gt;</a:t>
            </a:r>
          </a:p>
          <a:p>
            <a:endParaRPr lang="nl-NL" sz="1200" dirty="0"/>
          </a:p>
        </p:txBody>
      </p:sp>
    </p:spTree>
    <p:extLst>
      <p:ext uri="{BB962C8B-B14F-4D97-AF65-F5344CB8AC3E}">
        <p14:creationId xmlns:p14="http://schemas.microsoft.com/office/powerpoint/2010/main" val="709735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2"/>
            <a:ext cx="10944596" cy="647924"/>
          </a:xfrm>
        </p:spPr>
        <p:txBody>
          <a:bodyPr>
            <a:normAutofit fontScale="90000"/>
          </a:bodyPr>
          <a:lstStyle/>
          <a:p>
            <a:r>
              <a:rPr lang="en-US"/>
              <a:t>Step 4 – Remove files</a:t>
            </a:r>
            <a:br>
              <a:rPr lang="en-US" dirty="0"/>
            </a:br>
            <a:endParaRPr lang="pt-PT" dirty="0"/>
          </a:p>
        </p:txBody>
      </p:sp>
      <p:sp>
        <p:nvSpPr>
          <p:cNvPr id="8" name="TextBox 7">
            <a:extLst>
              <a:ext uri="{FF2B5EF4-FFF2-40B4-BE49-F238E27FC236}">
                <a16:creationId xmlns:a16="http://schemas.microsoft.com/office/drawing/2014/main" id="{3DCAB64F-44D2-45A9-9A2C-69D81B5A8965}"/>
              </a:ext>
            </a:extLst>
          </p:cNvPr>
          <p:cNvSpPr txBox="1"/>
          <p:nvPr/>
        </p:nvSpPr>
        <p:spPr>
          <a:xfrm>
            <a:off x="479376" y="1120676"/>
            <a:ext cx="10052374" cy="830997"/>
          </a:xfrm>
          <a:prstGeom prst="rect">
            <a:avLst/>
          </a:prstGeom>
          <a:noFill/>
        </p:spPr>
        <p:txBody>
          <a:bodyPr wrap="square" rtlCol="0">
            <a:spAutoFit/>
          </a:bodyPr>
          <a:lstStyle/>
          <a:p>
            <a:r>
              <a:rPr lang="nl-NL" sz="1200"/>
              <a:t>src\main\resources\static\js\user-repository.js</a:t>
            </a:r>
          </a:p>
          <a:p>
            <a:r>
              <a:rPr lang="nl-NL" sz="1200"/>
              <a:t>src\main\resources\static\js\myjquery.js</a:t>
            </a:r>
          </a:p>
          <a:p>
            <a:endParaRPr lang="nl-NL" sz="1200"/>
          </a:p>
          <a:p>
            <a:endParaRPr lang="nl-NL" sz="1200" dirty="0"/>
          </a:p>
        </p:txBody>
      </p:sp>
    </p:spTree>
    <p:extLst>
      <p:ext uri="{BB962C8B-B14F-4D97-AF65-F5344CB8AC3E}">
        <p14:creationId xmlns:p14="http://schemas.microsoft.com/office/powerpoint/2010/main" val="420239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2"/>
            <a:ext cx="10944596" cy="647924"/>
          </a:xfrm>
        </p:spPr>
        <p:txBody>
          <a:bodyPr>
            <a:normAutofit fontScale="90000"/>
          </a:bodyPr>
          <a:lstStyle/>
          <a:p>
            <a:r>
              <a:rPr lang="en-US"/>
              <a:t>Step 5 – Use JQuery</a:t>
            </a:r>
            <a:br>
              <a:rPr lang="en-US" dirty="0"/>
            </a:br>
            <a:endParaRPr lang="pt-PT" dirty="0"/>
          </a:p>
        </p:txBody>
      </p:sp>
      <p:sp>
        <p:nvSpPr>
          <p:cNvPr id="8" name="TextBox 7">
            <a:extLst>
              <a:ext uri="{FF2B5EF4-FFF2-40B4-BE49-F238E27FC236}">
                <a16:creationId xmlns:a16="http://schemas.microsoft.com/office/drawing/2014/main" id="{3DCAB64F-44D2-45A9-9A2C-69D81B5A8965}"/>
              </a:ext>
            </a:extLst>
          </p:cNvPr>
          <p:cNvSpPr txBox="1"/>
          <p:nvPr/>
        </p:nvSpPr>
        <p:spPr>
          <a:xfrm>
            <a:off x="479376" y="1120676"/>
            <a:ext cx="10052374" cy="646331"/>
          </a:xfrm>
          <a:prstGeom prst="rect">
            <a:avLst/>
          </a:prstGeom>
          <a:noFill/>
        </p:spPr>
        <p:txBody>
          <a:bodyPr wrap="square" rtlCol="0">
            <a:spAutoFit/>
          </a:bodyPr>
          <a:lstStyle/>
          <a:p>
            <a:r>
              <a:rPr lang="nl-NL" sz="1200"/>
              <a:t>Change $$ to $</a:t>
            </a:r>
          </a:p>
          <a:p>
            <a:r>
              <a:rPr lang="nl-NL" sz="1200"/>
              <a:t>(three times)</a:t>
            </a:r>
          </a:p>
          <a:p>
            <a:endParaRPr lang="nl-NL" sz="1200" dirty="0"/>
          </a:p>
        </p:txBody>
      </p:sp>
    </p:spTree>
    <p:extLst>
      <p:ext uri="{BB962C8B-B14F-4D97-AF65-F5344CB8AC3E}">
        <p14:creationId xmlns:p14="http://schemas.microsoft.com/office/powerpoint/2010/main" val="3492144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2"/>
            <a:ext cx="10944596" cy="647924"/>
          </a:xfrm>
        </p:spPr>
        <p:txBody>
          <a:bodyPr>
            <a:normAutofit fontScale="90000"/>
          </a:bodyPr>
          <a:lstStyle/>
          <a:p>
            <a:r>
              <a:rPr lang="en-US"/>
              <a:t>Step 6 – Add User model class in model package (generate getters and setters)</a:t>
            </a:r>
            <a:endParaRPr lang="pt-PT" dirty="0"/>
          </a:p>
        </p:txBody>
      </p:sp>
      <p:sp>
        <p:nvSpPr>
          <p:cNvPr id="3" name="TextBox 2">
            <a:extLst>
              <a:ext uri="{FF2B5EF4-FFF2-40B4-BE49-F238E27FC236}">
                <a16:creationId xmlns:a16="http://schemas.microsoft.com/office/drawing/2014/main" id="{6A565FC7-F6C3-C90E-EF85-703479D268B5}"/>
              </a:ext>
            </a:extLst>
          </p:cNvPr>
          <p:cNvSpPr txBox="1"/>
          <p:nvPr/>
        </p:nvSpPr>
        <p:spPr>
          <a:xfrm>
            <a:off x="551384" y="1556792"/>
            <a:ext cx="6096000" cy="4247317"/>
          </a:xfrm>
          <a:prstGeom prst="rect">
            <a:avLst/>
          </a:prstGeom>
          <a:noFill/>
        </p:spPr>
        <p:txBody>
          <a:bodyPr wrap="square">
            <a:spAutoFit/>
          </a:bodyPr>
          <a:lstStyle/>
          <a:p>
            <a:r>
              <a:rPr lang="nl-NL" sz="1000">
                <a:solidFill>
                  <a:srgbClr val="BBB529"/>
                </a:solidFill>
                <a:effectLst/>
                <a:latin typeface="JetBrains Mono"/>
              </a:rPr>
              <a:t>@Entity</a:t>
            </a:r>
            <a:br>
              <a:rPr lang="nl-NL" sz="1000">
                <a:solidFill>
                  <a:srgbClr val="BBB529"/>
                </a:solidFill>
                <a:effectLst/>
                <a:latin typeface="JetBrains Mono"/>
              </a:rPr>
            </a:br>
            <a:r>
              <a:rPr lang="nl-NL" sz="1000">
                <a:solidFill>
                  <a:srgbClr val="BBB529"/>
                </a:solidFill>
                <a:effectLst/>
                <a:latin typeface="JetBrains Mono"/>
              </a:rPr>
              <a:t>@Table</a:t>
            </a:r>
            <a:r>
              <a:rPr lang="nl-NL" sz="1000">
                <a:solidFill>
                  <a:srgbClr val="A9B7C6"/>
                </a:solidFill>
                <a:effectLst/>
                <a:latin typeface="JetBrains Mono"/>
              </a:rPr>
              <a:t>(name=</a:t>
            </a:r>
            <a:r>
              <a:rPr lang="nl-NL" sz="1000">
                <a:solidFill>
                  <a:srgbClr val="6A8759"/>
                </a:solidFill>
                <a:effectLst/>
                <a:latin typeface="JetBrains Mono"/>
              </a:rPr>
              <a:t>"users"</a:t>
            </a:r>
            <a:r>
              <a:rPr lang="nl-NL" sz="1000">
                <a:solidFill>
                  <a:srgbClr val="A9B7C6"/>
                </a:solidFill>
                <a:effectLst/>
                <a:latin typeface="JetBrains Mono"/>
              </a:rPr>
              <a:t>)</a:t>
            </a:r>
            <a:br>
              <a:rPr lang="nl-NL" sz="1000">
                <a:solidFill>
                  <a:srgbClr val="A9B7C6"/>
                </a:solidFill>
                <a:effectLst/>
                <a:latin typeface="JetBrains Mono"/>
              </a:rPr>
            </a:br>
            <a:r>
              <a:rPr lang="nl-NL" sz="1000">
                <a:solidFill>
                  <a:srgbClr val="CC7832"/>
                </a:solidFill>
                <a:effectLst/>
                <a:latin typeface="JetBrains Mono"/>
              </a:rPr>
              <a:t>public class </a:t>
            </a:r>
            <a:r>
              <a:rPr lang="nl-NL" sz="1000">
                <a:solidFill>
                  <a:srgbClr val="A9B7C6"/>
                </a:solidFill>
                <a:effectLst/>
                <a:latin typeface="JetBrains Mono"/>
              </a:rPr>
              <a:t>User {</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BBB529"/>
                </a:solidFill>
                <a:effectLst/>
                <a:latin typeface="JetBrains Mono"/>
              </a:rPr>
              <a:t>@Id</a:t>
            </a:r>
            <a:br>
              <a:rPr lang="nl-NL" sz="1000">
                <a:solidFill>
                  <a:srgbClr val="BBB529"/>
                </a:solidFill>
                <a:effectLst/>
                <a:latin typeface="JetBrains Mono"/>
              </a:rPr>
            </a:br>
            <a:r>
              <a:rPr lang="nl-NL" sz="1000">
                <a:solidFill>
                  <a:srgbClr val="BBB529"/>
                </a:solidFill>
                <a:effectLst/>
                <a:latin typeface="JetBrains Mono"/>
              </a:rPr>
              <a:t>    @GeneratedValue</a:t>
            </a:r>
            <a:r>
              <a:rPr lang="nl-NL" sz="1000">
                <a:solidFill>
                  <a:srgbClr val="A9B7C6"/>
                </a:solidFill>
                <a:effectLst/>
                <a:latin typeface="JetBrains Mono"/>
              </a:rPr>
              <a:t>(strategy = GenerationType.</a:t>
            </a:r>
            <a:r>
              <a:rPr lang="nl-NL" sz="1000" i="1">
                <a:solidFill>
                  <a:srgbClr val="9876AA"/>
                </a:solidFill>
                <a:effectLst/>
                <a:latin typeface="JetBrains Mono"/>
              </a:rPr>
              <a:t>AUTO</a:t>
            </a:r>
            <a:r>
              <a:rPr lang="nl-NL" sz="1000">
                <a:solidFill>
                  <a:srgbClr val="A9B7C6"/>
                </a:solidFill>
                <a:effectLst/>
                <a:latin typeface="JetBrains Mono"/>
              </a:rPr>
              <a:t>)</a:t>
            </a: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CC7832"/>
                </a:solidFill>
                <a:effectLst/>
                <a:latin typeface="JetBrains Mono"/>
              </a:rPr>
              <a:t>private long </a:t>
            </a:r>
            <a:r>
              <a:rPr lang="nl-NL" sz="1000">
                <a:solidFill>
                  <a:srgbClr val="9876AA"/>
                </a:solidFill>
                <a:effectLst/>
                <a:latin typeface="JetBrains Mono"/>
              </a:rPr>
              <a:t>id</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private </a:t>
            </a:r>
            <a:r>
              <a:rPr lang="nl-NL" sz="1000">
                <a:solidFill>
                  <a:srgbClr val="A9B7C6"/>
                </a:solidFill>
                <a:effectLst/>
                <a:latin typeface="JetBrains Mono"/>
              </a:rPr>
              <a:t>String </a:t>
            </a:r>
            <a:r>
              <a:rPr lang="nl-NL" sz="1000">
                <a:solidFill>
                  <a:srgbClr val="9876AA"/>
                </a:solidFill>
                <a:effectLst/>
                <a:latin typeface="JetBrains Mono"/>
              </a:rPr>
              <a:t>name</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private </a:t>
            </a:r>
            <a:r>
              <a:rPr lang="nl-NL" sz="1000">
                <a:solidFill>
                  <a:srgbClr val="A9B7C6"/>
                </a:solidFill>
                <a:effectLst/>
                <a:latin typeface="JetBrains Mono"/>
              </a:rPr>
              <a:t>String </a:t>
            </a:r>
            <a:r>
              <a:rPr lang="nl-NL" sz="1000">
                <a:solidFill>
                  <a:srgbClr val="9876AA"/>
                </a:solidFill>
                <a:effectLst/>
                <a:latin typeface="JetBrains Mono"/>
              </a:rPr>
              <a:t>address</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private </a:t>
            </a:r>
            <a:r>
              <a:rPr lang="nl-NL" sz="1000">
                <a:solidFill>
                  <a:srgbClr val="A9B7C6"/>
                </a:solidFill>
                <a:effectLst/>
                <a:latin typeface="JetBrains Mono"/>
              </a:rPr>
              <a:t>String </a:t>
            </a:r>
            <a:r>
              <a:rPr lang="nl-NL" sz="1000">
                <a:solidFill>
                  <a:srgbClr val="9876AA"/>
                </a:solidFill>
                <a:effectLst/>
                <a:latin typeface="JetBrains Mono"/>
              </a:rPr>
              <a:t>email</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private int </a:t>
            </a:r>
            <a:r>
              <a:rPr lang="nl-NL" sz="1000">
                <a:solidFill>
                  <a:srgbClr val="9876AA"/>
                </a:solidFill>
                <a:effectLst/>
                <a:latin typeface="JetBrains Mono"/>
              </a:rPr>
              <a:t>age</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private boolean </a:t>
            </a:r>
            <a:r>
              <a:rPr lang="nl-NL" sz="1000">
                <a:solidFill>
                  <a:srgbClr val="9876AA"/>
                </a:solidFill>
                <a:effectLst/>
                <a:latin typeface="JetBrains Mono"/>
              </a:rPr>
              <a:t>disabled</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private </a:t>
            </a:r>
            <a:r>
              <a:rPr lang="nl-NL" sz="1000">
                <a:solidFill>
                  <a:srgbClr val="A9B7C6"/>
                </a:solidFill>
                <a:effectLst/>
                <a:latin typeface="JetBrains Mono"/>
              </a:rPr>
              <a:t>String </a:t>
            </a:r>
            <a:r>
              <a:rPr lang="nl-NL" sz="1000">
                <a:solidFill>
                  <a:srgbClr val="9876AA"/>
                </a:solidFill>
                <a:effectLst/>
                <a:latin typeface="JetBrains Mono"/>
              </a:rPr>
              <a:t>imageUrl</a:t>
            </a:r>
            <a:r>
              <a:rPr lang="nl-NL" sz="1000">
                <a:solidFill>
                  <a:srgbClr val="CC7832"/>
                </a:solidFill>
                <a:effectLst/>
                <a:latin typeface="JetBrains Mono"/>
              </a:rPr>
              <a:t>;</a:t>
            </a:r>
            <a:br>
              <a:rPr lang="nl-NL" sz="1000">
                <a:solidFill>
                  <a:srgbClr val="CC7832"/>
                </a:solidFill>
                <a:effectLst/>
                <a:latin typeface="JetBrains Mono"/>
              </a:rPr>
            </a:br>
            <a:br>
              <a:rPr lang="nl-NL" sz="1000">
                <a:solidFill>
                  <a:srgbClr val="CC7832"/>
                </a:solidFill>
                <a:effectLst/>
                <a:latin typeface="JetBrains Mono"/>
              </a:rPr>
            </a:br>
            <a:r>
              <a:rPr lang="nl-NL" sz="1000">
                <a:solidFill>
                  <a:srgbClr val="CC7832"/>
                </a:solidFill>
                <a:effectLst/>
                <a:latin typeface="JetBrains Mono"/>
              </a:rPr>
              <a:t>    public </a:t>
            </a:r>
            <a:r>
              <a:rPr lang="nl-NL" sz="1000">
                <a:solidFill>
                  <a:srgbClr val="FFC66D"/>
                </a:solidFill>
                <a:effectLst/>
                <a:latin typeface="JetBrains Mono"/>
              </a:rPr>
              <a:t>User</a:t>
            </a:r>
            <a:r>
              <a:rPr lang="nl-NL" sz="1000">
                <a:solidFill>
                  <a:srgbClr val="A9B7C6"/>
                </a:solidFill>
                <a:effectLst/>
                <a:latin typeface="JetBrains Mono"/>
              </a:rPr>
              <a:t>() {</a:t>
            </a:r>
            <a:br>
              <a:rPr lang="nl-NL" sz="1000">
                <a:solidFill>
                  <a:srgbClr val="A9B7C6"/>
                </a:solidFill>
                <a:effectLst/>
                <a:latin typeface="JetBrains Mono"/>
              </a:rPr>
            </a:br>
            <a:r>
              <a:rPr lang="nl-NL" sz="1000">
                <a:solidFill>
                  <a:srgbClr val="A9B7C6"/>
                </a:solidFill>
                <a:effectLst/>
                <a:latin typeface="JetBrains Mono"/>
              </a:rPr>
              <a:t>    }</a:t>
            </a:r>
            <a:br>
              <a:rPr lang="nl-NL" sz="1000">
                <a:solidFill>
                  <a:srgbClr val="A9B7C6"/>
                </a:solidFill>
                <a:effectLst/>
                <a:latin typeface="JetBrains Mono"/>
              </a:rPr>
            </a:b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808080"/>
                </a:solidFill>
                <a:effectLst/>
                <a:latin typeface="JetBrains Mono"/>
              </a:rPr>
              <a:t>// id is not in constructor</a:t>
            </a:r>
            <a:br>
              <a:rPr lang="nl-NL" sz="1000">
                <a:solidFill>
                  <a:srgbClr val="808080"/>
                </a:solidFill>
                <a:effectLst/>
                <a:latin typeface="JetBrains Mono"/>
              </a:rPr>
            </a:br>
            <a:r>
              <a:rPr lang="nl-NL" sz="1000">
                <a:solidFill>
                  <a:srgbClr val="808080"/>
                </a:solidFill>
                <a:effectLst/>
                <a:latin typeface="JetBrains Mono"/>
              </a:rPr>
              <a:t>    </a:t>
            </a:r>
            <a:r>
              <a:rPr lang="nl-NL" sz="1000">
                <a:solidFill>
                  <a:srgbClr val="CC7832"/>
                </a:solidFill>
                <a:effectLst/>
                <a:latin typeface="JetBrains Mono"/>
              </a:rPr>
              <a:t>public </a:t>
            </a:r>
            <a:r>
              <a:rPr lang="nl-NL" sz="1000">
                <a:solidFill>
                  <a:srgbClr val="FFC66D"/>
                </a:solidFill>
                <a:effectLst/>
                <a:latin typeface="JetBrains Mono"/>
              </a:rPr>
              <a:t>User</a:t>
            </a:r>
            <a:r>
              <a:rPr lang="nl-NL" sz="1000">
                <a:solidFill>
                  <a:srgbClr val="A9B7C6"/>
                </a:solidFill>
                <a:effectLst/>
                <a:latin typeface="JetBrains Mono"/>
              </a:rPr>
              <a:t>(String name</a:t>
            </a:r>
            <a:r>
              <a:rPr lang="nl-NL" sz="1000">
                <a:solidFill>
                  <a:srgbClr val="CC7832"/>
                </a:solidFill>
                <a:effectLst/>
                <a:latin typeface="JetBrains Mono"/>
              </a:rPr>
              <a:t>, </a:t>
            </a:r>
            <a:r>
              <a:rPr lang="nl-NL" sz="1000">
                <a:solidFill>
                  <a:srgbClr val="A9B7C6"/>
                </a:solidFill>
                <a:effectLst/>
                <a:latin typeface="JetBrains Mono"/>
              </a:rPr>
              <a:t>String address</a:t>
            </a:r>
            <a:r>
              <a:rPr lang="nl-NL" sz="1000">
                <a:solidFill>
                  <a:srgbClr val="CC7832"/>
                </a:solidFill>
                <a:effectLst/>
                <a:latin typeface="JetBrains Mono"/>
              </a:rPr>
              <a:t>, </a:t>
            </a:r>
            <a:r>
              <a:rPr lang="nl-NL" sz="1000">
                <a:solidFill>
                  <a:srgbClr val="A9B7C6"/>
                </a:solidFill>
                <a:effectLst/>
                <a:latin typeface="JetBrains Mono"/>
              </a:rPr>
              <a:t>String email</a:t>
            </a:r>
            <a:r>
              <a:rPr lang="nl-NL" sz="1000">
                <a:solidFill>
                  <a:srgbClr val="CC7832"/>
                </a:solidFill>
                <a:effectLst/>
                <a:latin typeface="JetBrains Mono"/>
              </a:rPr>
              <a:t>, int </a:t>
            </a:r>
            <a:r>
              <a:rPr lang="nl-NL" sz="1000">
                <a:solidFill>
                  <a:srgbClr val="A9B7C6"/>
                </a:solidFill>
                <a:effectLst/>
                <a:latin typeface="JetBrains Mono"/>
              </a:rPr>
              <a:t>age</a:t>
            </a:r>
            <a:r>
              <a:rPr lang="nl-NL" sz="1000">
                <a:solidFill>
                  <a:srgbClr val="CC7832"/>
                </a:solidFill>
                <a:effectLst/>
                <a:latin typeface="JetBrains Mono"/>
              </a:rPr>
              <a:t>, boolean </a:t>
            </a:r>
            <a:r>
              <a:rPr lang="nl-NL" sz="1000">
                <a:solidFill>
                  <a:srgbClr val="A9B7C6"/>
                </a:solidFill>
                <a:effectLst/>
                <a:latin typeface="JetBrains Mono"/>
              </a:rPr>
              <a:t>disabled</a:t>
            </a:r>
            <a:r>
              <a:rPr lang="nl-NL" sz="1000">
                <a:solidFill>
                  <a:srgbClr val="CC7832"/>
                </a:solidFill>
                <a:effectLst/>
                <a:latin typeface="JetBrains Mono"/>
              </a:rPr>
              <a:t>, </a:t>
            </a:r>
            <a:r>
              <a:rPr lang="nl-NL" sz="1000">
                <a:solidFill>
                  <a:srgbClr val="A9B7C6"/>
                </a:solidFill>
                <a:effectLst/>
                <a:latin typeface="JetBrains Mono"/>
              </a:rPr>
              <a:t>String imageUrl) {</a:t>
            </a:r>
            <a:br>
              <a:rPr lang="nl-NL" sz="1000">
                <a:solidFill>
                  <a:srgbClr val="A9B7C6"/>
                </a:solidFill>
                <a:effectLst/>
                <a:latin typeface="JetBrains Mono"/>
              </a:rPr>
            </a:br>
            <a:r>
              <a:rPr lang="nl-NL" sz="1000">
                <a:solidFill>
                  <a:srgbClr val="A9B7C6"/>
                </a:solidFill>
                <a:effectLst/>
                <a:latin typeface="JetBrains Mono"/>
              </a:rPr>
              <a:t>        </a:t>
            </a:r>
            <a:r>
              <a:rPr lang="nl-NL" sz="1000">
                <a:solidFill>
                  <a:srgbClr val="CC7832"/>
                </a:solidFill>
                <a:effectLst/>
                <a:latin typeface="JetBrains Mono"/>
              </a:rPr>
              <a:t>this</a:t>
            </a:r>
            <a:r>
              <a:rPr lang="nl-NL" sz="1000">
                <a:solidFill>
                  <a:srgbClr val="A9B7C6"/>
                </a:solidFill>
                <a:effectLst/>
                <a:latin typeface="JetBrains Mono"/>
              </a:rPr>
              <a:t>.</a:t>
            </a:r>
            <a:r>
              <a:rPr lang="nl-NL" sz="1000">
                <a:solidFill>
                  <a:srgbClr val="9876AA"/>
                </a:solidFill>
                <a:effectLst/>
                <a:latin typeface="JetBrains Mono"/>
              </a:rPr>
              <a:t>id </a:t>
            </a:r>
            <a:r>
              <a:rPr lang="nl-NL" sz="1000">
                <a:solidFill>
                  <a:srgbClr val="A9B7C6"/>
                </a:solidFill>
                <a:effectLst/>
                <a:latin typeface="JetBrains Mono"/>
              </a:rPr>
              <a:t>= </a:t>
            </a:r>
            <a:r>
              <a:rPr lang="nl-NL" sz="1000">
                <a:solidFill>
                  <a:srgbClr val="6897BB"/>
                </a:solidFill>
                <a:effectLst/>
                <a:latin typeface="JetBrains Mono"/>
              </a:rPr>
              <a:t>0</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this</a:t>
            </a:r>
            <a:r>
              <a:rPr lang="nl-NL" sz="1000">
                <a:solidFill>
                  <a:srgbClr val="A9B7C6"/>
                </a:solidFill>
                <a:effectLst/>
                <a:latin typeface="JetBrains Mono"/>
              </a:rPr>
              <a:t>.</a:t>
            </a:r>
            <a:r>
              <a:rPr lang="nl-NL" sz="1000">
                <a:solidFill>
                  <a:srgbClr val="9876AA"/>
                </a:solidFill>
                <a:effectLst/>
                <a:latin typeface="JetBrains Mono"/>
              </a:rPr>
              <a:t>name </a:t>
            </a:r>
            <a:r>
              <a:rPr lang="nl-NL" sz="1000">
                <a:solidFill>
                  <a:srgbClr val="A9B7C6"/>
                </a:solidFill>
                <a:effectLst/>
                <a:latin typeface="JetBrains Mono"/>
              </a:rPr>
              <a:t>= name</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this</a:t>
            </a:r>
            <a:r>
              <a:rPr lang="nl-NL" sz="1000">
                <a:solidFill>
                  <a:srgbClr val="A9B7C6"/>
                </a:solidFill>
                <a:effectLst/>
                <a:latin typeface="JetBrains Mono"/>
              </a:rPr>
              <a:t>.</a:t>
            </a:r>
            <a:r>
              <a:rPr lang="nl-NL" sz="1000">
                <a:solidFill>
                  <a:srgbClr val="9876AA"/>
                </a:solidFill>
                <a:effectLst/>
                <a:latin typeface="JetBrains Mono"/>
              </a:rPr>
              <a:t>address </a:t>
            </a:r>
            <a:r>
              <a:rPr lang="nl-NL" sz="1000">
                <a:solidFill>
                  <a:srgbClr val="A9B7C6"/>
                </a:solidFill>
                <a:effectLst/>
                <a:latin typeface="JetBrains Mono"/>
              </a:rPr>
              <a:t>= address</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this</a:t>
            </a:r>
            <a:r>
              <a:rPr lang="nl-NL" sz="1000">
                <a:solidFill>
                  <a:srgbClr val="A9B7C6"/>
                </a:solidFill>
                <a:effectLst/>
                <a:latin typeface="JetBrains Mono"/>
              </a:rPr>
              <a:t>.</a:t>
            </a:r>
            <a:r>
              <a:rPr lang="nl-NL" sz="1000">
                <a:solidFill>
                  <a:srgbClr val="9876AA"/>
                </a:solidFill>
                <a:effectLst/>
                <a:latin typeface="JetBrains Mono"/>
              </a:rPr>
              <a:t>email </a:t>
            </a:r>
            <a:r>
              <a:rPr lang="nl-NL" sz="1000">
                <a:solidFill>
                  <a:srgbClr val="A9B7C6"/>
                </a:solidFill>
                <a:effectLst/>
                <a:latin typeface="JetBrains Mono"/>
              </a:rPr>
              <a:t>= email</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this</a:t>
            </a:r>
            <a:r>
              <a:rPr lang="nl-NL" sz="1000">
                <a:solidFill>
                  <a:srgbClr val="A9B7C6"/>
                </a:solidFill>
                <a:effectLst/>
                <a:latin typeface="JetBrains Mono"/>
              </a:rPr>
              <a:t>.</a:t>
            </a:r>
            <a:r>
              <a:rPr lang="nl-NL" sz="1000">
                <a:solidFill>
                  <a:srgbClr val="9876AA"/>
                </a:solidFill>
                <a:effectLst/>
                <a:latin typeface="JetBrains Mono"/>
              </a:rPr>
              <a:t>age </a:t>
            </a:r>
            <a:r>
              <a:rPr lang="nl-NL" sz="1000">
                <a:solidFill>
                  <a:srgbClr val="A9B7C6"/>
                </a:solidFill>
                <a:effectLst/>
                <a:latin typeface="JetBrains Mono"/>
              </a:rPr>
              <a:t>= age</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this</a:t>
            </a:r>
            <a:r>
              <a:rPr lang="nl-NL" sz="1000">
                <a:solidFill>
                  <a:srgbClr val="A9B7C6"/>
                </a:solidFill>
                <a:effectLst/>
                <a:latin typeface="JetBrains Mono"/>
              </a:rPr>
              <a:t>.</a:t>
            </a:r>
            <a:r>
              <a:rPr lang="nl-NL" sz="1000">
                <a:solidFill>
                  <a:srgbClr val="9876AA"/>
                </a:solidFill>
                <a:effectLst/>
                <a:latin typeface="JetBrains Mono"/>
              </a:rPr>
              <a:t>disabled </a:t>
            </a:r>
            <a:r>
              <a:rPr lang="nl-NL" sz="1000">
                <a:solidFill>
                  <a:srgbClr val="A9B7C6"/>
                </a:solidFill>
                <a:effectLst/>
                <a:latin typeface="JetBrains Mono"/>
              </a:rPr>
              <a:t>= disabled</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this</a:t>
            </a:r>
            <a:r>
              <a:rPr lang="nl-NL" sz="1000">
                <a:solidFill>
                  <a:srgbClr val="A9B7C6"/>
                </a:solidFill>
                <a:effectLst/>
                <a:latin typeface="JetBrains Mono"/>
              </a:rPr>
              <a:t>.</a:t>
            </a:r>
            <a:r>
              <a:rPr lang="nl-NL" sz="1000">
                <a:solidFill>
                  <a:srgbClr val="9876AA"/>
                </a:solidFill>
                <a:effectLst/>
                <a:latin typeface="JetBrains Mono"/>
              </a:rPr>
              <a:t>imageUrl </a:t>
            </a:r>
            <a:r>
              <a:rPr lang="nl-NL" sz="1000">
                <a:solidFill>
                  <a:srgbClr val="A9B7C6"/>
                </a:solidFill>
                <a:effectLst/>
                <a:latin typeface="JetBrains Mono"/>
              </a:rPr>
              <a:t>= imageUrl</a:t>
            </a:r>
            <a:r>
              <a:rPr lang="nl-NL" sz="1000">
                <a:solidFill>
                  <a:srgbClr val="CC7832"/>
                </a:solidFill>
                <a:effectLst/>
                <a:latin typeface="JetBrains Mono"/>
              </a:rPr>
              <a:t>;</a:t>
            </a:r>
            <a:br>
              <a:rPr lang="nl-NL" sz="1000">
                <a:solidFill>
                  <a:srgbClr val="CC7832"/>
                </a:solidFill>
                <a:effectLst/>
                <a:latin typeface="JetBrains Mono"/>
              </a:rPr>
            </a:br>
            <a:r>
              <a:rPr lang="nl-NL" sz="1000">
                <a:solidFill>
                  <a:srgbClr val="CC7832"/>
                </a:solidFill>
                <a:effectLst/>
                <a:latin typeface="JetBrains Mono"/>
              </a:rPr>
              <a:t>    </a:t>
            </a:r>
            <a:r>
              <a:rPr lang="nl-NL" sz="1000">
                <a:solidFill>
                  <a:srgbClr val="A9B7C6"/>
                </a:solidFill>
                <a:effectLst/>
                <a:latin typeface="JetBrains Mono"/>
              </a:rPr>
              <a:t>}</a:t>
            </a:r>
          </a:p>
        </p:txBody>
      </p:sp>
    </p:spTree>
    <p:extLst>
      <p:ext uri="{BB962C8B-B14F-4D97-AF65-F5344CB8AC3E}">
        <p14:creationId xmlns:p14="http://schemas.microsoft.com/office/powerpoint/2010/main" val="3872419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7988" y="404812"/>
            <a:ext cx="10944596" cy="647924"/>
          </a:xfrm>
        </p:spPr>
        <p:txBody>
          <a:bodyPr>
            <a:normAutofit/>
          </a:bodyPr>
          <a:lstStyle/>
          <a:p>
            <a:r>
              <a:rPr lang="en-US"/>
              <a:t>Step 7 – Add User Repository class in repository package</a:t>
            </a:r>
            <a:endParaRPr lang="pt-PT" dirty="0"/>
          </a:p>
        </p:txBody>
      </p:sp>
      <p:sp>
        <p:nvSpPr>
          <p:cNvPr id="3" name="TextBox 2">
            <a:extLst>
              <a:ext uri="{FF2B5EF4-FFF2-40B4-BE49-F238E27FC236}">
                <a16:creationId xmlns:a16="http://schemas.microsoft.com/office/drawing/2014/main" id="{8D4CB537-C7A2-4B32-EB0C-00975021217C}"/>
              </a:ext>
            </a:extLst>
          </p:cNvPr>
          <p:cNvSpPr txBox="1"/>
          <p:nvPr/>
        </p:nvSpPr>
        <p:spPr>
          <a:xfrm>
            <a:off x="407988" y="1124744"/>
            <a:ext cx="6096000" cy="707886"/>
          </a:xfrm>
          <a:prstGeom prst="rect">
            <a:avLst/>
          </a:prstGeom>
          <a:noFill/>
        </p:spPr>
        <p:txBody>
          <a:bodyPr wrap="square">
            <a:spAutoFit/>
          </a:bodyPr>
          <a:lstStyle/>
          <a:p>
            <a:r>
              <a:rPr lang="en-US" sz="1000">
                <a:solidFill>
                  <a:srgbClr val="BBB529"/>
                </a:solidFill>
                <a:effectLst/>
                <a:latin typeface="JetBrains Mono"/>
              </a:rPr>
              <a:t>@Repository</a:t>
            </a:r>
            <a:br>
              <a:rPr lang="en-US" sz="1000">
                <a:solidFill>
                  <a:srgbClr val="BBB529"/>
                </a:solidFill>
                <a:effectLst/>
                <a:latin typeface="JetBrains Mono"/>
              </a:rPr>
            </a:br>
            <a:r>
              <a:rPr lang="en-US" sz="1000">
                <a:solidFill>
                  <a:srgbClr val="CC7832"/>
                </a:solidFill>
                <a:effectLst/>
                <a:latin typeface="JetBrains Mono"/>
              </a:rPr>
              <a:t>public interface </a:t>
            </a:r>
            <a:r>
              <a:rPr lang="en-US" sz="1000">
                <a:solidFill>
                  <a:srgbClr val="A9B7C6"/>
                </a:solidFill>
                <a:effectLst/>
                <a:latin typeface="JetBrains Mono"/>
              </a:rPr>
              <a:t>UserRepository </a:t>
            </a:r>
            <a:r>
              <a:rPr lang="en-US" sz="1000">
                <a:solidFill>
                  <a:srgbClr val="CC7832"/>
                </a:solidFill>
                <a:effectLst/>
                <a:latin typeface="JetBrains Mono"/>
              </a:rPr>
              <a:t>extends </a:t>
            </a:r>
            <a:r>
              <a:rPr lang="en-US" sz="1000">
                <a:solidFill>
                  <a:srgbClr val="A9B7C6"/>
                </a:solidFill>
                <a:effectLst/>
                <a:latin typeface="JetBrains Mono"/>
              </a:rPr>
              <a:t>CrudRepository&lt;User</a:t>
            </a:r>
            <a:r>
              <a:rPr lang="en-US" sz="1000">
                <a:solidFill>
                  <a:srgbClr val="CC7832"/>
                </a:solidFill>
                <a:effectLst/>
                <a:latin typeface="JetBrains Mono"/>
              </a:rPr>
              <a:t>, </a:t>
            </a:r>
            <a:r>
              <a:rPr lang="en-US" sz="1000">
                <a:solidFill>
                  <a:srgbClr val="A9B7C6"/>
                </a:solidFill>
                <a:effectLst/>
                <a:latin typeface="JetBrains Mono"/>
              </a:rPr>
              <a:t>Long&gt; {</a:t>
            </a:r>
            <a:br>
              <a:rPr lang="en-US" sz="1000">
                <a:solidFill>
                  <a:srgbClr val="A9B7C6"/>
                </a:solidFill>
                <a:effectLst/>
                <a:latin typeface="JetBrains Mono"/>
              </a:rPr>
            </a:br>
            <a:r>
              <a:rPr lang="en-US" sz="1000">
                <a:solidFill>
                  <a:srgbClr val="A9B7C6"/>
                </a:solidFill>
                <a:effectLst/>
                <a:latin typeface="JetBrains Mono"/>
              </a:rPr>
              <a:t>}</a:t>
            </a:r>
            <a:br>
              <a:rPr lang="en-US" sz="1000">
                <a:solidFill>
                  <a:srgbClr val="A9B7C6"/>
                </a:solidFill>
                <a:effectLst/>
                <a:latin typeface="JetBrains Mono"/>
              </a:rPr>
            </a:br>
            <a:endParaRPr lang="en-US" sz="1000">
              <a:solidFill>
                <a:srgbClr val="A9B7C6"/>
              </a:solidFill>
              <a:effectLst/>
              <a:latin typeface="JetBrains Mono"/>
            </a:endParaRPr>
          </a:p>
        </p:txBody>
      </p:sp>
    </p:spTree>
    <p:extLst>
      <p:ext uri="{BB962C8B-B14F-4D97-AF65-F5344CB8AC3E}">
        <p14:creationId xmlns:p14="http://schemas.microsoft.com/office/powerpoint/2010/main" val="2904214174"/>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FE5BE327B09945A9FB65FC3B83C5D0" ma:contentTypeVersion="13" ma:contentTypeDescription="Een nieuw document maken." ma:contentTypeScope="" ma:versionID="a66c4fba62a8b14250817505ba69b29a">
  <xsd:schema xmlns:xsd="http://www.w3.org/2001/XMLSchema" xmlns:xs="http://www.w3.org/2001/XMLSchema" xmlns:p="http://schemas.microsoft.com/office/2006/metadata/properties" xmlns:ns2="036160e1-a279-4f1d-a935-3bc61bd25cab" xmlns:ns3="99236a8b-180c-4c92-9eb4-29d542258193" targetNamespace="http://schemas.microsoft.com/office/2006/metadata/properties" ma:root="true" ma:fieldsID="dddc2a4f50fcffe17329a46f8181168b" ns2:_="" ns3:_="">
    <xsd:import namespace="036160e1-a279-4f1d-a935-3bc61bd25cab"/>
    <xsd:import namespace="99236a8b-180c-4c92-9eb4-29d54225819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6160e1-a279-4f1d-a935-3bc61bd25c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Afbeelding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236a8b-180c-4c92-9eb4-29d542258193"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element name="TaxCatchAll" ma:index="16" nillable="true" ma:displayName="Taxonomy Catch All Column" ma:hidden="true" ma:list="{fa6c6349-8099-49b1-96d1-eddde795e329}" ma:internalName="TaxCatchAll" ma:showField="CatchAllData" ma:web="99236a8b-180c-4c92-9eb4-29d54225819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9236a8b-180c-4c92-9eb4-29d542258193" xsi:nil="true"/>
    <lcf76f155ced4ddcb4097134ff3c332f xmlns="036160e1-a279-4f1d-a935-3bc61bd25ca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B06A0C9-1FBB-4EEB-AD95-572958C55959}"/>
</file>

<file path=customXml/itemProps2.xml><?xml version="1.0" encoding="utf-8"?>
<ds:datastoreItem xmlns:ds="http://schemas.openxmlformats.org/officeDocument/2006/customXml" ds:itemID="{1EEF917B-1634-4576-8D45-C0B7E6BD59AF}"/>
</file>

<file path=customXml/itemProps3.xml><?xml version="1.0" encoding="utf-8"?>
<ds:datastoreItem xmlns:ds="http://schemas.openxmlformats.org/officeDocument/2006/customXml" ds:itemID="{9F21420F-30A0-4713-B6B3-1893B8B5E8AE}"/>
</file>

<file path=docProps/app.xml><?xml version="1.0" encoding="utf-8"?>
<Properties xmlns="http://schemas.openxmlformats.org/officeDocument/2006/extended-properties" xmlns:vt="http://schemas.openxmlformats.org/officeDocument/2006/docPropsVTypes">
  <Template>Capgemini_Template</Template>
  <TotalTime>21218</TotalTime>
  <Words>1171</Words>
  <Application>Microsoft Office PowerPoint</Application>
  <PresentationFormat>Widescreen</PresentationFormat>
  <Paragraphs>64</Paragraphs>
  <Slides>14</Slides>
  <Notes>3</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14</vt:i4>
      </vt:variant>
    </vt:vector>
  </HeadingPairs>
  <TitlesOfParts>
    <vt:vector size="23" baseType="lpstr">
      <vt:lpstr>Arial</vt:lpstr>
      <vt:lpstr>Calibri</vt:lpstr>
      <vt:lpstr>JetBrains Mono</vt:lpstr>
      <vt:lpstr>Verdana</vt:lpstr>
      <vt:lpstr>Wingdings</vt:lpstr>
      <vt:lpstr>Capgemini 2017_Cover slides</vt:lpstr>
      <vt:lpstr>Section slides</vt:lpstr>
      <vt:lpstr>Content Layouts</vt:lpstr>
      <vt:lpstr>Content and Image Layouts</vt:lpstr>
      <vt:lpstr>PowerPoint Presentation</vt:lpstr>
      <vt:lpstr>PowerPoint Presentation</vt:lpstr>
      <vt:lpstr>Step 1 – Add dependencies (refresh Maven) </vt:lpstr>
      <vt:lpstr>Step 2 – Add H2 properties </vt:lpstr>
      <vt:lpstr>Step 3 – Remove script dependencies </vt:lpstr>
      <vt:lpstr>Step 4 – Remove files </vt:lpstr>
      <vt:lpstr>Step 5 – Use JQuery </vt:lpstr>
      <vt:lpstr>Step 6 – Add User model class in model package (generate getters and setters)</vt:lpstr>
      <vt:lpstr>Step 7 – Add User Repository class in repository package</vt:lpstr>
      <vt:lpstr>Step 8 – Add User Service classes in service package</vt:lpstr>
      <vt:lpstr>Step 9 – Add User controller class in controller</vt:lpstr>
      <vt:lpstr>Step 10 – Add creation of User in Application class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Robbert Jan</dc:creator>
  <cp:lastModifiedBy>Broekhuis, Cornelis</cp:lastModifiedBy>
  <cp:revision>699</cp:revision>
  <dcterms:created xsi:type="dcterms:W3CDTF">2017-10-29T10:01:09Z</dcterms:created>
  <dcterms:modified xsi:type="dcterms:W3CDTF">2024-07-01T22:53:23Z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0x01010076FE5BE327B09945A9FB65FC3B83C5D0</vt:lpwstr>
  </property>
</Properties>
</file>